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724" r:id="rId5"/>
  </p:sldMasterIdLst>
  <p:notesMasterIdLst>
    <p:notesMasterId r:id="rId27"/>
  </p:notesMasterIdLst>
  <p:sldIdLst>
    <p:sldId id="2495" r:id="rId6"/>
    <p:sldId id="2496" r:id="rId7"/>
    <p:sldId id="2497" r:id="rId8"/>
    <p:sldId id="2498" r:id="rId9"/>
    <p:sldId id="2499" r:id="rId10"/>
    <p:sldId id="2500" r:id="rId11"/>
    <p:sldId id="2501" r:id="rId12"/>
    <p:sldId id="2502" r:id="rId13"/>
    <p:sldId id="2503" r:id="rId14"/>
    <p:sldId id="2504" r:id="rId15"/>
    <p:sldId id="2505" r:id="rId16"/>
    <p:sldId id="2510" r:id="rId17"/>
    <p:sldId id="2506" r:id="rId18"/>
    <p:sldId id="2507" r:id="rId19"/>
    <p:sldId id="2508" r:id="rId20"/>
    <p:sldId id="2509" r:id="rId21"/>
    <p:sldId id="2511" r:id="rId22"/>
    <p:sldId id="2512" r:id="rId23"/>
    <p:sldId id="2513" r:id="rId24"/>
    <p:sldId id="2514" r:id="rId25"/>
    <p:sldId id="235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FF45"/>
    <a:srgbClr val="B196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6CDDF0-66A3-0AFB-3327-7F0294F76E7D}" v="321" dt="2023-07-18T08:13:45.870"/>
    <p1510:client id="{1AF1A6A6-CCFD-C265-2F38-0EF9FE66DAB3}" v="318" dt="2023-07-19T09:20:47.357"/>
    <p1510:client id="{34A5D072-C907-8BBF-29DB-7975BDCB7E98}" v="678" dt="2023-07-20T10:38:10.995"/>
    <p1510:client id="{36A931BA-9770-C192-9CA0-9D9FADA4F5D2}" v="385" dt="2023-07-18T08:13:02.712"/>
    <p1510:client id="{53B97A8F-79CB-FDA9-77F8-68D760BF4400}" v="709" dt="2023-07-20T03:57:59.451"/>
    <p1510:client id="{5C32615B-7767-56E4-3292-772103B363D5}" v="246" dt="2023-07-19T10:41:20.034"/>
    <p1510:client id="{69669149-F973-A5C6-A47F-BB2159F4AD25}" v="230" dt="2023-07-27T03:29:51.879"/>
    <p1510:client id="{7101B364-DC3A-CC2B-A83B-58F37C87EDE4}" v="134" dt="2023-07-19T03:38:11.202"/>
    <p1510:client id="{7BE75455-43FB-39AC-7619-F8FD36A7D56E}" v="79" dt="2023-07-26T06:21:20.406"/>
    <p1510:client id="{8C6E14E9-CD49-382E-D0DD-89930CF635A2}" v="130" dt="2023-07-20T03:53:20.831"/>
    <p1510:client id="{A97D36CD-1752-B1F5-C309-CEA17942989C}" v="89" dt="2023-07-24T07:48:09.314"/>
    <p1510:client id="{BFBCB166-F83F-94EF-05DE-8AAA61CF6CA9}" v="863" dt="2023-07-24T09:54:18.408"/>
    <p1510:client id="{F41A2C60-8B25-CD39-1B5F-904564D48E62}" v="623" dt="2023-07-27T07:02:28.2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10" autoAdjust="0"/>
  </p:normalViewPr>
  <p:slideViewPr>
    <p:cSldViewPr snapToGrid="0">
      <p:cViewPr varScale="1">
        <p:scale>
          <a:sx n="102" d="100"/>
          <a:sy n="102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7BCC6-6A86-41A5-B51D-ABE4513941FE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0A69C-A3CA-4204-A9B2-D9EC623511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37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46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626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6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8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54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75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11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2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69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24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19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70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3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77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F0A69C-A3CA-4204-A9B2-D9EC623511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37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D14D25B-F04E-41B4-A3FE-A41726A7EB8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06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9B9AB66-50F5-4F99-BD23-A9521428DF38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043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593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2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0656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85565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695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296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980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59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731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3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940B7A-7E82-49B1-BDF0-AB59103EF910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105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8659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348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0993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5019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688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377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3996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5397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9088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16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AE3C6D8-0AAA-48FD-A15F-FC365E7E6D34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4063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42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9300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2828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7203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09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437C6B2-BA7C-45F5-A366-9A5D52EB16E6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828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91D45F-4B1F-401D-A70C-026F2307492B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42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79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0F6E487-C0F3-4BB1-B0C2-3B42828CCDBB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59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D997D5-8542-4D50-82CF-530BD681E7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5B13D2A-A265-4C13-96B8-0C9FD04767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341A3C-0269-4E96-A1C3-B8F2FE2773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847314-6EB7-46AB-B655-79CEA136D4B8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0E80F82-6865-4C87-B55A-2FF7D1EA99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BBAD8A-9C56-467E-B4BF-1DEFC44742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67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A2478-8C79-49CE-AE5F-81ABB10DA7A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Work Sans" panose="00000500000000000000" pitchFamily="2" charset="0"/>
              </a:defRPr>
            </a:lvl1pPr>
          </a:lstStyle>
          <a:p>
            <a:fld id="{979AC459-CC90-4EF0-A455-84BE363FB76E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BF58A0-B235-426E-9B16-F413F8ECEC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F5FE1E4-3C23-4975-A999-240F58DD6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26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536400" y="6323714"/>
            <a:ext cx="4183061" cy="245776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185034" y="2404367"/>
            <a:ext cx="5729991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9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8647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right"/>
          <p:cNvSpPr>
            <a:spLocks noGrp="1"/>
          </p:cNvSpPr>
          <p:nvPr userDrawn="1">
            <p:ph type="title"/>
          </p:nvPr>
        </p:nvSpPr>
        <p:spPr>
          <a:xfrm>
            <a:off x="6273801" y="2390232"/>
            <a:ext cx="5380741" cy="1415772"/>
          </a:xfrm>
        </p:spPr>
        <p:txBody>
          <a:bodyPr/>
          <a:lstStyle>
            <a:lvl1pPr>
              <a:defRPr sz="43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F6C44-7D21-4EA5-8C0E-FDED3B0360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43E80A-1716-4627-AA5F-2CC120E23962}" type="datetime1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86F3A-4614-43C1-8DAE-9518F2DC7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399" y="6323714"/>
            <a:ext cx="4769025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l"/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0B32D-AD1C-438E-BC41-93308B2179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9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Title_half_left"/>
          <p:cNvSpPr>
            <a:spLocks noGrp="1"/>
          </p:cNvSpPr>
          <p:nvPr>
            <p:ph type="title"/>
          </p:nvPr>
        </p:nvSpPr>
        <p:spPr>
          <a:xfrm>
            <a:off x="605193" y="2652370"/>
            <a:ext cx="5245825" cy="1508105"/>
          </a:xfrm>
        </p:spPr>
        <p:txBody>
          <a:bodyPr anchor="ctr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5AB6F-44FF-402A-813F-D93049EE6C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E6DB69-2988-48A8-A2EF-515E15BA4BF0}" type="datetime1">
              <a:rPr lang="en-US" smtClean="0"/>
              <a:t>6/18/2024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65BB54-D9C9-40AD-9F36-2B2491737C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299EAAB-0612-4F63-B714-4E51EBAE4B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1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1839567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8E94A-CBAE-4789-8403-EABB3F3863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EEF6EB9-130E-41A7-B2D7-E84D0C557796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7BF455-666A-4497-B079-97A2552DAD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D49AE49-73C4-4448-A916-A16E7B623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90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&amp; half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6351224" y="6323714"/>
            <a:ext cx="3661458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itle_half_left"/>
          <p:cNvSpPr>
            <a:spLocks noGrp="1"/>
          </p:cNvSpPr>
          <p:nvPr>
            <p:ph type="title"/>
          </p:nvPr>
        </p:nvSpPr>
        <p:spPr>
          <a:xfrm>
            <a:off x="605193" y="2178236"/>
            <a:ext cx="5245825" cy="1508105"/>
          </a:xfrm>
        </p:spPr>
        <p:txBody>
          <a:bodyPr anchor="t" anchorCtr="0"/>
          <a:lstStyle>
            <a:lvl1pPr algn="ctr">
              <a:defRPr sz="46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D3F2F-0EA4-48C7-843F-E78DA73F1B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7D5F4F8-01CD-4302-AAA4-E7E0E6763916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A3E365-F11D-4060-A6A2-608477AB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A2B7853-DD6B-4749-BA6C-C2791226BA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186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584775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BCD098-4D44-437E-B895-9352F280AD3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E248249-E42C-4DF4-838D-3CA0B08D6F1A}" type="datetime1">
              <a:rPr lang="en-US" smtClean="0"/>
              <a:t>6/18/2024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22748-A627-4E97-A3E7-6C00E43CCD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8B42487-CDD2-418A-A2A3-13E7867F1C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699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40EF68-7D42-489F-94CE-E497CA89B478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02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D719E1C8-BEC8-40FA-8885-69714F95DF1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8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42B69915-E88E-41D2-B3C3-B5DE384857F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51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B1DBAE1-25D6-448C-B315-608DDAAF0A6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096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519A0E5-238C-4C2D-BEC4-E00F657FEFA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85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DD8503D-7543-459E-AD88-4D8E7854E5C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03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AACCEC2-F83A-4295-AF20-8FD7EB60575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48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C5D42C8-91BE-4D04-92BB-602CD2D6527E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34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06F329FB-98F1-4B89-AD6E-0A22E9E4D08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53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821B60D-EEC4-40EC-8115-E7FCE190F5B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635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63363EA6-82F6-4BB6-9066-3552C02A747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409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76CC8198-90A5-460E-B211-3372B6783B2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87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B4A88D-E76C-4BF5-947E-A856A7E6EE2B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07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021D8C5-800A-4BA0-A0B3-C7999B5692F3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49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D12E39E-4B16-4C5A-AEE6-779D814F168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38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0C24718-E643-4351-AF73-4E1F81CBE6B8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2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88D09327-37F5-4364-A06A-BAF4A698C563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87903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EDFE0FF-CA83-4ED8-B43B-A78D8184D9E1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20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8724733-A4EB-47D1-A4E6-75620198E1E7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64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297A6A16-D726-45CB-A57A-AAC59A02757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40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7B10B1C1-C2DB-4EFB-9BF9-B417533EB5E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789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D3B95A2D-B852-48BE-9AA1-0A6FE6D02F44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714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719BDEB5-E922-4214-B79D-777C521C5159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78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9F5F14-1424-4BCB-A416-591C6EBBC83E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52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752E02-19F3-4B1A-AA8F-7FF8D0709000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41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65762C9-4CB8-4AF4-B3CE-62C0C8971C6C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544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2A8CA22-B0CF-4CEA-9CFC-D07ADA46A4AB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8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7B96DD6-FB80-4916-93B6-4A946ABAFB25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50912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4F0E900-6388-4225-AAAA-1693BE4C211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36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2D01D9F6-C106-436F-A436-26DEB17D2C2F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128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8D59BFD-7D5B-47FC-878D-0B81C3399F7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49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4C38730-FFAF-47D1-9F3D-16B71C8D7E77}" type="datetime1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8190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653B4CC-5C4A-48FF-8EC2-4AAB0EFACB60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20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4331AC-7E48-4FB9-B608-87AA22CC1E7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874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0FAB59C-0A52-497F-914D-B9744579245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87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4D5045B-90A2-4381-841E-CE79D3B57AC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324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AF21005-30B8-4266-9712-07BBB3662E1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2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068E078-9596-418F-9FFA-8FB74F5372A4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3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C65E4DE-BB6D-45C6-9EEB-5B001149AFB7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995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5FD4CA-360D-46C3-8355-690FD699B3F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431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277370"/>
            <a:ext cx="11049000" cy="60960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667">
                <a:solidFill>
                  <a:schemeClr val="tx2"/>
                </a:solidFill>
              </a:defRPr>
            </a:lvl1pPr>
            <a:lvl2pPr marL="544172" indent="0">
              <a:buNone/>
              <a:defRPr sz="2167">
                <a:solidFill>
                  <a:schemeClr val="tx1">
                    <a:tint val="75000"/>
                  </a:schemeClr>
                </a:solidFill>
              </a:defRPr>
            </a:lvl2pPr>
            <a:lvl3pPr marL="1088342" indent="0">
              <a:buNone/>
              <a:defRPr sz="1917">
                <a:solidFill>
                  <a:schemeClr val="tx1">
                    <a:tint val="75000"/>
                  </a:schemeClr>
                </a:solidFill>
              </a:defRPr>
            </a:lvl3pPr>
            <a:lvl4pPr marL="163251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217668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720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326502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809199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435337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the 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11658600" y="304800"/>
            <a:ext cx="5334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91" tIns="38095" rIns="76191" bIns="38095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273" y="709984"/>
            <a:ext cx="11055615" cy="550333"/>
          </a:xfr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5"/>
          </p:nvPr>
        </p:nvSpPr>
        <p:spPr>
          <a:xfrm>
            <a:off x="277792" y="1547786"/>
            <a:ext cx="11151901" cy="4683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515100"/>
            <a:ext cx="609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748B4FCF-AF55-4713-84C9-39B689C5E9B3}" type="datetime1">
              <a:rPr lang="en-US" smtClean="0">
                <a:solidFill>
                  <a:prstClr val="white"/>
                </a:solidFill>
              </a:rPr>
              <a:t>6/18/2024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15100"/>
            <a:ext cx="78486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Restricted and Confidential © Work Sans 10 pt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800" y="6515100"/>
            <a:ext cx="304800" cy="228600"/>
          </a:xfrm>
        </p:spPr>
        <p:txBody>
          <a:bodyPr/>
          <a:lstStyle>
            <a:lvl1pPr>
              <a:defRPr sz="833">
                <a:solidFill>
                  <a:schemeClr val="bg1"/>
                </a:solidFill>
              </a:defRPr>
            </a:lvl1pPr>
          </a:lstStyle>
          <a:p>
            <a:fld id="{19A725F3-83D0-4529-A15C-9D644B8C51E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 rot="5400000">
            <a:off x="519642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>
            <a:off x="1293283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rot="5400000">
            <a:off x="2865967" y="6628342"/>
            <a:ext cx="228600" cy="21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oter Placeholder 4"/>
          <p:cNvSpPr txBox="1">
            <a:spLocks/>
          </p:cNvSpPr>
          <p:nvPr userDrawn="1"/>
        </p:nvSpPr>
        <p:spPr>
          <a:xfrm>
            <a:off x="1513418" y="6515100"/>
            <a:ext cx="1381125" cy="228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sz="800"/>
            </a:lvl1pPr>
          </a:lstStyle>
          <a:p>
            <a:pPr defTabSz="761880">
              <a:defRPr/>
            </a:pPr>
            <a:r>
              <a:rPr lang="en-US" sz="833">
                <a:solidFill>
                  <a:prstClr val="white"/>
                </a:solidFill>
                <a:cs typeface="Segoe UI" pitchFamily="34" charset="0"/>
              </a:rPr>
              <a:t>© KPIT Technologies Limited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339192"/>
            <a:ext cx="12192000" cy="6160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837" tIns="54419" rIns="108837" bIns="54419" rtlCol="0" anchor="ctr"/>
          <a:lstStyle/>
          <a:p>
            <a:pPr algn="ctr"/>
            <a:endParaRPr lang="en-US" sz="1500">
              <a:solidFill>
                <a:prstClr val="white"/>
              </a:solidFill>
            </a:endParaRPr>
          </a:p>
        </p:txBody>
      </p:sp>
      <p:pic>
        <p:nvPicPr>
          <p:cNvPr id="31" name="Picture 30" descr="KPIT logo-(RGB)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8152" y="6369998"/>
            <a:ext cx="1065490" cy="48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8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873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984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748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13022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9110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9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9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70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1702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631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57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2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2693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51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7807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64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738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993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7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967AB8-F42E-4CA2-8CEC-BE0A45DEB954}" type="datetime1">
              <a:rPr lang="en-US" smtClean="0"/>
              <a:t>6/18/2024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115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99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83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3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56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4833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204634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43458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7845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8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0D9B13-3BC2-4C55-A7D0-27B93E9E0BC9}" type="datetime1">
              <a:rPr lang="en-US" smtClean="0"/>
              <a:t>6/18/2024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70467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6430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49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60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485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000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513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46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428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465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86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theme" Target="../theme/theme2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7F340BD5-EE66-462B-BE31-330359D6014A}" type="datetime1">
              <a:rPr lang="en-US" smtClean="0"/>
              <a:t>6/18/2024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9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  <p:sldLayoutId id="2147483722" r:id="rId60"/>
    <p:sldLayoutId id="2147483723" r:id="rId61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6/18/2024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4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7" r:id="rId33"/>
    <p:sldLayoutId id="2147483758" r:id="rId34"/>
    <p:sldLayoutId id="2147483759" r:id="rId35"/>
    <p:sldLayoutId id="2147483760" r:id="rId36"/>
    <p:sldLayoutId id="2147483761" r:id="rId37"/>
    <p:sldLayoutId id="2147483762" r:id="rId38"/>
    <p:sldLayoutId id="2147483763" r:id="rId39"/>
    <p:sldLayoutId id="2147483764" r:id="rId40"/>
    <p:sldLayoutId id="2147483765" r:id="rId41"/>
    <p:sldLayoutId id="2147483766" r:id="rId42"/>
    <p:sldLayoutId id="2147483767" r:id="rId43"/>
    <p:sldLayoutId id="2147483768" r:id="rId44"/>
    <p:sldLayoutId id="2147483769" r:id="rId45"/>
    <p:sldLayoutId id="2147483770" r:id="rId46"/>
    <p:sldLayoutId id="2147483771" r:id="rId47"/>
    <p:sldLayoutId id="2147483772" r:id="rId48"/>
    <p:sldLayoutId id="2147483773" r:id="rId49"/>
    <p:sldLayoutId id="2147483774" r:id="rId50"/>
    <p:sldLayoutId id="2147483775" r:id="rId51"/>
    <p:sldLayoutId id="2147483776" r:id="rId52"/>
    <p:sldLayoutId id="2147483777" r:id="rId53"/>
    <p:sldLayoutId id="2147483778" r:id="rId54"/>
    <p:sldLayoutId id="2147483779" r:id="rId55"/>
    <p:sldLayoutId id="2147483780" r:id="rId56"/>
    <p:sldLayoutId id="2147483781" r:id="rId57"/>
    <p:sldLayoutId id="2147483782" r:id="rId58"/>
    <p:sldLayoutId id="2147483783" r:id="rId59"/>
    <p:sldLayoutId id="2147483784" r:id="rId60"/>
    <p:sldLayoutId id="2147483785" r:id="rId61"/>
    <p:sldLayoutId id="2147483786" r:id="rId62"/>
    <p:sldLayoutId id="2147483787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7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72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5.png"/><Relationship Id="rId11" Type="http://schemas.openxmlformats.org/officeDocument/2006/relationships/image" Target="../media/image89.png"/><Relationship Id="rId5" Type="http://schemas.openxmlformats.org/officeDocument/2006/relationships/image" Target="../media/image63.png"/><Relationship Id="rId15" Type="http://schemas.openxmlformats.org/officeDocument/2006/relationships/image" Target="../media/image92.png"/><Relationship Id="rId10" Type="http://schemas.openxmlformats.org/officeDocument/2006/relationships/image" Target="../media/image88.png"/><Relationship Id="rId19" Type="http://schemas.openxmlformats.org/officeDocument/2006/relationships/image" Target="../media/image96.png"/><Relationship Id="rId4" Type="http://schemas.openxmlformats.org/officeDocument/2006/relationships/image" Target="../media/image84.png"/><Relationship Id="rId9" Type="http://schemas.openxmlformats.org/officeDocument/2006/relationships/image" Target="../media/image69.png"/><Relationship Id="rId1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7478"/>
            <a:ext cx="1843756" cy="373170"/>
          </a:xfrm>
        </p:spPr>
        <p:txBody>
          <a:bodyPr/>
          <a:lstStyle/>
          <a:p>
            <a:r>
              <a:rPr lang="en-US" dirty="0"/>
              <a:t>June </a:t>
            </a:r>
            <a:r>
              <a:rPr lang="en-IN" dirty="0"/>
              <a:t>2024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5"/>
            <a:ext cx="5699634" cy="1164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/>
              <a:t>&lt;Chayuth Thanakitkoses&gt;</a:t>
            </a:r>
          </a:p>
          <a:p>
            <a:r>
              <a:rPr lang="en-IN" dirty="0"/>
              <a:t>KPIT Technologies </a:t>
            </a:r>
          </a:p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10597896" cy="1323439"/>
          </a:xfrm>
        </p:spPr>
        <p:txBody>
          <a:bodyPr/>
          <a:lstStyle/>
          <a:p>
            <a:r>
              <a:rPr lang="en-US" dirty="0"/>
              <a:t>&lt;Controller-Plant model for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DB2D9-BBD8-435B-B34A-9B8472CE273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622AD8"/>
                </a:solidFill>
                <a:effectLst/>
                <a:uLnTx/>
                <a:uFillTx/>
                <a:latin typeface="Work Sans" panose="00000500000000000000" pitchFamily="2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622AD8"/>
              </a:solidFill>
              <a:effectLst/>
              <a:uLnTx/>
              <a:uFillTx/>
              <a:latin typeface="Work Sans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943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&lt;4. Torque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EFAD-9C9D-65AE-2D5A-8C77A808CFFE}"/>
                  </a:ext>
                </a:extLst>
              </p:cNvPr>
              <p:cNvSpPr txBox="1"/>
              <p:nvPr/>
            </p:nvSpPr>
            <p:spPr>
              <a:xfrm>
                <a:off x="1520190" y="1254841"/>
                <a:ext cx="3048762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=10 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∗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𝑚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5B6EFAD-9C9D-65AE-2D5A-8C77A808C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90" y="1254841"/>
                <a:ext cx="3048762" cy="395558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D6FA1-EB6A-70B2-C441-58373B22CA80}"/>
                  </a:ext>
                </a:extLst>
              </p:cNvPr>
              <p:cNvSpPr txBox="1"/>
              <p:nvPr/>
            </p:nvSpPr>
            <p:spPr>
              <a:xfrm>
                <a:off x="7684360" y="1237180"/>
                <a:ext cx="3048762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1800" i="1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18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20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 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𝑁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∗</m:t>
                    </m:r>
                    <m:r>
                      <a:rPr lang="en-US" sz="1800" b="0" i="1" smtClean="0">
                        <a:solidFill>
                          <a:srgbClr val="7030A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𝑚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9D6FA1-EB6A-70B2-C441-58373B22C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360" y="1237180"/>
                <a:ext cx="3048762" cy="395558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graph with a line&#10;&#10;Description automatically generated">
            <a:extLst>
              <a:ext uri="{FF2B5EF4-FFF2-40B4-BE49-F238E27FC236}">
                <a16:creationId xmlns:a16="http://schemas.microsoft.com/office/drawing/2014/main" id="{E14CD041-3B69-31B3-04E7-0BAC64E615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83" y="1673023"/>
            <a:ext cx="5966517" cy="3930136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65E9918B-9115-9D47-C56F-CF2BAD6016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3" y="1673023"/>
            <a:ext cx="5966517" cy="39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diagram of a diagram&#10;&#10;Description automatically generated">
            <a:extLst>
              <a:ext uri="{FF2B5EF4-FFF2-40B4-BE49-F238E27FC236}">
                <a16:creationId xmlns:a16="http://schemas.microsoft.com/office/drawing/2014/main" id="{6E67A14A-EC36-2269-A49A-42936BA03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6" y="2198079"/>
            <a:ext cx="11469094" cy="210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ACA38D-AAB2-B154-6B0C-B8D33A6236E0}"/>
                  </a:ext>
                </a:extLst>
              </p:cNvPr>
              <p:cNvSpPr txBox="1"/>
              <p:nvPr/>
            </p:nvSpPr>
            <p:spPr>
              <a:xfrm>
                <a:off x="1889708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8ACA38D-AAB2-B154-6B0C-B8D33A623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08" y="1936469"/>
                <a:ext cx="1153720" cy="523220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DF3A6-D36D-B805-B5FD-5D88A2688063}"/>
                  </a:ext>
                </a:extLst>
              </p:cNvPr>
              <p:cNvSpPr txBox="1"/>
              <p:nvPr/>
            </p:nvSpPr>
            <p:spPr>
              <a:xfrm>
                <a:off x="4779619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82DF3A6-D36D-B805-B5FD-5D88A2688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619" y="1936469"/>
                <a:ext cx="1153720" cy="523220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EB0EC4-7622-3D25-2E2C-EADC2FB72338}"/>
                  </a:ext>
                </a:extLst>
              </p:cNvPr>
              <p:cNvSpPr txBox="1"/>
              <p:nvPr/>
            </p:nvSpPr>
            <p:spPr>
              <a:xfrm>
                <a:off x="7804772" y="1936469"/>
                <a:ext cx="11537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7030A0"/>
                    </a:solidFill>
                  </a:rPr>
                  <a:t>*</a:t>
                </a: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DEB0EC4-7622-3D25-2E2C-EADC2FB723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772" y="1936469"/>
                <a:ext cx="1153720" cy="523220"/>
              </a:xfrm>
              <a:prstGeom prst="rect">
                <a:avLst/>
              </a:prstGeom>
              <a:blipFill>
                <a:blip r:embed="rId6"/>
                <a:stretch>
                  <a:fillRect t="-12941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E31914F-2AC5-1397-F5E2-EA71E97B9246}"/>
              </a:ext>
            </a:extLst>
          </p:cNvPr>
          <p:cNvCxnSpPr/>
          <p:nvPr/>
        </p:nvCxnSpPr>
        <p:spPr>
          <a:xfrm>
            <a:off x="2688336" y="2198079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6B809FD-8959-3E00-608F-6E666411C0E1}"/>
              </a:ext>
            </a:extLst>
          </p:cNvPr>
          <p:cNvCxnSpPr/>
          <p:nvPr/>
        </p:nvCxnSpPr>
        <p:spPr>
          <a:xfrm>
            <a:off x="5638800" y="2171118"/>
            <a:ext cx="201168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58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76740" y="3275582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/>
          <p:nvPr/>
        </p:nvCxnSpPr>
        <p:spPr>
          <a:xfrm>
            <a:off x="3076740" y="3949345"/>
            <a:ext cx="62746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48099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80343" y="185293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6308" y="1600025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305864" y="135604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3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/>
          <p:nvPr/>
        </p:nvCxnSpPr>
        <p:spPr>
          <a:xfrm>
            <a:off x="3076740" y="3275582"/>
            <a:ext cx="627464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/>
          <p:nvPr/>
        </p:nvCxnSpPr>
        <p:spPr>
          <a:xfrm>
            <a:off x="3076740" y="3949345"/>
            <a:ext cx="627464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534" y="2565720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E6B63A-08EB-F7E7-32E8-BD5D7BD176DF}"/>
              </a:ext>
            </a:extLst>
          </p:cNvPr>
          <p:cNvCxnSpPr>
            <a:cxnSpLocks/>
          </p:cNvCxnSpPr>
          <p:nvPr/>
        </p:nvCxnSpPr>
        <p:spPr>
          <a:xfrm flipV="1">
            <a:off x="5948099" y="2627001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56DC94-446D-51F5-848F-6B3117AC2A08}"/>
              </a:ext>
            </a:extLst>
          </p:cNvPr>
          <p:cNvCxnSpPr>
            <a:cxnSpLocks/>
          </p:cNvCxnSpPr>
          <p:nvPr/>
        </p:nvCxnSpPr>
        <p:spPr>
          <a:xfrm flipV="1">
            <a:off x="6214064" y="237409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B0D8C1D-6067-BA06-F430-FD06B1AAB0CA}"/>
              </a:ext>
            </a:extLst>
          </p:cNvPr>
          <p:cNvCxnSpPr>
            <a:cxnSpLocks/>
          </p:cNvCxnSpPr>
          <p:nvPr/>
        </p:nvCxnSpPr>
        <p:spPr>
          <a:xfrm flipV="1">
            <a:off x="6473620" y="2130108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D7008D-F579-4398-6CFE-E19878A80A34}"/>
              </a:ext>
            </a:extLst>
          </p:cNvPr>
          <p:cNvCxnSpPr>
            <a:cxnSpLocks/>
          </p:cNvCxnSpPr>
          <p:nvPr/>
        </p:nvCxnSpPr>
        <p:spPr>
          <a:xfrm flipV="1">
            <a:off x="6780343" y="1852933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BBE874-B29D-649A-9257-DE84F942D72B}"/>
              </a:ext>
            </a:extLst>
          </p:cNvPr>
          <p:cNvCxnSpPr>
            <a:cxnSpLocks/>
          </p:cNvCxnSpPr>
          <p:nvPr/>
        </p:nvCxnSpPr>
        <p:spPr>
          <a:xfrm flipV="1">
            <a:off x="7046308" y="1600025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FB29A6-6362-C1FD-22A8-2082D8E5BBB7}"/>
              </a:ext>
            </a:extLst>
          </p:cNvPr>
          <p:cNvCxnSpPr>
            <a:cxnSpLocks/>
          </p:cNvCxnSpPr>
          <p:nvPr/>
        </p:nvCxnSpPr>
        <p:spPr>
          <a:xfrm flipV="1">
            <a:off x="7305864" y="1356040"/>
            <a:ext cx="165948" cy="15556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2AAE02-E7D0-D622-497D-7A4DCE8F59F6}"/>
              </a:ext>
            </a:extLst>
          </p:cNvPr>
          <p:cNvSpPr/>
          <p:nvPr/>
        </p:nvSpPr>
        <p:spPr>
          <a:xfrm>
            <a:off x="5929245" y="1811304"/>
            <a:ext cx="4080903" cy="354845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2C306E-CEDA-145E-778B-25072B75D06A}"/>
              </a:ext>
            </a:extLst>
          </p:cNvPr>
          <p:cNvSpPr txBox="1"/>
          <p:nvPr/>
        </p:nvSpPr>
        <p:spPr>
          <a:xfrm>
            <a:off x="7305864" y="3457828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Limitation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/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520C65-EC77-0ADA-81FF-EFF9288DA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683" y="530107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9375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281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/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Calibri" panose="020F0502020204030204" pitchFamily="34" charset="0"/>
                  </a:rPr>
                  <a:t> = 2000 rpm = 209.4 rad/s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blipFill>
                <a:blip r:embed="rId3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/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= 2500 rpm = 261.7994 rad/s 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blipFill>
                <a:blip r:embed="rId4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BE35B9-1950-AB9A-7867-E193DD27784C}"/>
              </a:ext>
            </a:extLst>
          </p:cNvPr>
          <p:cNvSpPr txBox="1"/>
          <p:nvPr/>
        </p:nvSpPr>
        <p:spPr>
          <a:xfrm>
            <a:off x="9237736" y="1055674"/>
            <a:ext cx="4676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1. Constant Torque state</a:t>
            </a:r>
          </a:p>
          <a:p>
            <a:r>
              <a:rPr lang="en-US" dirty="0">
                <a:solidFill>
                  <a:srgbClr val="7030A0"/>
                </a:solidFill>
              </a:rPr>
              <a:t>2. Steady-state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blipFill>
                <a:blip r:embed="rId5"/>
                <a:stretch>
                  <a:fillRect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1EA57-CA51-6A39-B420-6E30C7D4A7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96286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0175A-0667-C4CB-5C7C-9B3C4489F3EB}"/>
              </a:ext>
            </a:extLst>
          </p:cNvPr>
          <p:cNvCxnSpPr>
            <a:cxnSpLocks/>
          </p:cNvCxnSpPr>
          <p:nvPr/>
        </p:nvCxnSpPr>
        <p:spPr>
          <a:xfrm>
            <a:off x="7764884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E192EB58-E2F4-4B34-BD15-523F59B74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24" y="1872654"/>
            <a:ext cx="7462216" cy="4905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F953D4-C8ED-67DF-CC9A-C272A9138FDF}"/>
                  </a:ext>
                </a:extLst>
              </p:cNvPr>
              <p:cNvSpPr txBox="1"/>
              <p:nvPr/>
            </p:nvSpPr>
            <p:spPr>
              <a:xfrm>
                <a:off x="6537394" y="1872654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𝑘𝑊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7F953D4-C8ED-67DF-CC9A-C272A9138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394" y="1872654"/>
                <a:ext cx="264732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/>
              <p:nvPr/>
            </p:nvSpPr>
            <p:spPr>
              <a:xfrm>
                <a:off x="2385459" y="324433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459" y="3244334"/>
                <a:ext cx="580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/>
              <p:nvPr/>
            </p:nvSpPr>
            <p:spPr>
              <a:xfrm>
                <a:off x="2459160" y="53555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160" y="5355586"/>
                <a:ext cx="580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/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/>
              <p:nvPr/>
            </p:nvSpPr>
            <p:spPr>
              <a:xfrm>
                <a:off x="3373787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3787" y="6090863"/>
                <a:ext cx="580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/>
              <p:nvPr/>
            </p:nvSpPr>
            <p:spPr>
              <a:xfrm>
                <a:off x="3299944" y="324433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944" y="3244334"/>
                <a:ext cx="580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/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/>
              <p:nvPr/>
            </p:nvSpPr>
            <p:spPr>
              <a:xfrm>
                <a:off x="3880395" y="6167397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effectLst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395" y="6167397"/>
                <a:ext cx="2647325" cy="369332"/>
              </a:xfrm>
              <a:prstGeom prst="rect">
                <a:avLst/>
              </a:prstGeom>
              <a:blipFill>
                <a:blip r:embed="rId14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167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946919" y="2927965"/>
                <a:ext cx="10707623" cy="10020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5400" dirty="0">
                    <a:solidFill>
                      <a:srgbClr val="7030A0"/>
                    </a:solidFill>
                    <a:effectLst/>
                    <a:cs typeface="TH SarabunPSK" panose="020B0500040200020003" pitchFamily="34" charset="-34"/>
                  </a:rPr>
                  <a:t>What if we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54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5400" i="1">
                            <a:solidFill>
                              <a:srgbClr val="7030A0"/>
                            </a:solidFill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5400" i="1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5400" b="0" i="1" smtClean="0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5400" dirty="0"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19" y="2927965"/>
                <a:ext cx="10707623" cy="1002069"/>
              </a:xfrm>
              <a:prstGeom prst="rect">
                <a:avLst/>
              </a:prstGeom>
              <a:blipFill>
                <a:blip r:embed="rId3"/>
                <a:stretch>
                  <a:fillRect l="-3017" t="-16970" b="-2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157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&lt;Field Weakening&gt;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B9DED2-F91A-CBAE-885D-991EFA1D35E1}"/>
              </a:ext>
            </a:extLst>
          </p:cNvPr>
          <p:cNvSpPr txBox="1"/>
          <p:nvPr/>
        </p:nvSpPr>
        <p:spPr>
          <a:xfrm>
            <a:off x="717527" y="1244357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Limitation 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5DF069C-F1E0-55FD-8C84-BB8459549981}"/>
              </a:ext>
            </a:extLst>
          </p:cNvPr>
          <p:cNvCxnSpPr/>
          <p:nvPr/>
        </p:nvCxnSpPr>
        <p:spPr>
          <a:xfrm>
            <a:off x="3234996" y="2259938"/>
            <a:ext cx="0" cy="384048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B633F6-D6A2-0541-EAAD-E10115315824}"/>
              </a:ext>
            </a:extLst>
          </p:cNvPr>
          <p:cNvCxnSpPr/>
          <p:nvPr/>
        </p:nvCxnSpPr>
        <p:spPr>
          <a:xfrm>
            <a:off x="2274876" y="5359754"/>
            <a:ext cx="772668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C848E5B-9242-AE50-F55C-4955761DDDC8}"/>
              </a:ext>
            </a:extLst>
          </p:cNvPr>
          <p:cNvSpPr txBox="1"/>
          <p:nvPr/>
        </p:nvSpPr>
        <p:spPr>
          <a:xfrm>
            <a:off x="2893978" y="5360754"/>
            <a:ext cx="503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/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2C9C31-4DF6-9424-74D2-8D0686BB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538" y="1875621"/>
                <a:ext cx="3410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/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8CDC159-2123-E33A-D03C-B3D0FBB13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638" y="5252210"/>
                <a:ext cx="6094476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/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22C6E-E4B3-E85B-1AC2-01EC93E87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2929994"/>
                <a:ext cx="341014" cy="461665"/>
              </a:xfrm>
              <a:prstGeom prst="rect">
                <a:avLst/>
              </a:prstGeom>
              <a:blipFill>
                <a:blip r:embed="rId5"/>
                <a:stretch>
                  <a:fillRect r="-173214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/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n>
                                <a:noFill/>
                              </a:ln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97F1F0-9FD3-1A6E-64C2-9E395A554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3718513"/>
                <a:ext cx="341014" cy="461665"/>
              </a:xfrm>
              <a:prstGeom prst="rect">
                <a:avLst/>
              </a:prstGeom>
              <a:blipFill>
                <a:blip r:embed="rId6"/>
                <a:stretch>
                  <a:fillRect l="-14286" r="-19464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401E1-EDB9-89A7-5BF3-6B32171A5B1E}"/>
              </a:ext>
            </a:extLst>
          </p:cNvPr>
          <p:cNvCxnSpPr>
            <a:cxnSpLocks/>
          </p:cNvCxnSpPr>
          <p:nvPr/>
        </p:nvCxnSpPr>
        <p:spPr>
          <a:xfrm>
            <a:off x="3076740" y="3275582"/>
            <a:ext cx="2871359" cy="0"/>
          </a:xfrm>
          <a:prstGeom prst="line">
            <a:avLst/>
          </a:prstGeom>
          <a:ln w="28575">
            <a:solidFill>
              <a:srgbClr val="B19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435BE2-9CFC-3A6A-3742-2D4126B339DC}"/>
              </a:ext>
            </a:extLst>
          </p:cNvPr>
          <p:cNvCxnSpPr>
            <a:cxnSpLocks/>
          </p:cNvCxnSpPr>
          <p:nvPr/>
        </p:nvCxnSpPr>
        <p:spPr>
          <a:xfrm>
            <a:off x="3076740" y="3949345"/>
            <a:ext cx="287135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91636F9-3002-4E33-8A60-F34C5EAD5C1F}"/>
              </a:ext>
            </a:extLst>
          </p:cNvPr>
          <p:cNvCxnSpPr>
            <a:cxnSpLocks/>
          </p:cNvCxnSpPr>
          <p:nvPr/>
        </p:nvCxnSpPr>
        <p:spPr>
          <a:xfrm flipV="1">
            <a:off x="3234996" y="2841949"/>
            <a:ext cx="2647329" cy="248174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/>
              <p:nvPr/>
            </p:nvSpPr>
            <p:spPr>
              <a:xfrm>
                <a:off x="6471540" y="2224121"/>
                <a:ext cx="663175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𝑃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2800" i="1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𝜔</m:t>
                    </m:r>
                  </m:oMath>
                </a14:m>
                <a:r>
                  <a:rPr lang="th-TH" sz="3200" dirty="0">
                    <a:solidFill>
                      <a:srgbClr val="FF0000"/>
                    </a:solidFill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EAF815-BFFD-5650-6350-B65586312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540" y="2224121"/>
                <a:ext cx="6631756" cy="584775"/>
              </a:xfrm>
              <a:prstGeom prst="rect">
                <a:avLst/>
              </a:prstGeom>
              <a:blipFill>
                <a:blip r:embed="rId7"/>
                <a:stretch>
                  <a:fillRect t="-10417" b="-36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/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D76878E-30E2-0220-6475-5B59F1F2C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894" y="5513462"/>
                <a:ext cx="2205567" cy="461665"/>
              </a:xfrm>
              <a:prstGeom prst="rect">
                <a:avLst/>
              </a:prstGeom>
              <a:blipFill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7F85AF-C29B-CA1D-B17D-F09CB2B8A0ED}"/>
              </a:ext>
            </a:extLst>
          </p:cNvPr>
          <p:cNvCxnSpPr>
            <a:cxnSpLocks/>
          </p:cNvCxnSpPr>
          <p:nvPr/>
        </p:nvCxnSpPr>
        <p:spPr>
          <a:xfrm>
            <a:off x="5909771" y="1784318"/>
            <a:ext cx="0" cy="3836486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/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effectLst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𝜏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982EF68-DA9B-7630-517D-E1DDFD596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69" y="1122999"/>
                <a:ext cx="264732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7AED6A-F317-C370-DD8D-F9E57F0EA79B}"/>
              </a:ext>
            </a:extLst>
          </p:cNvPr>
          <p:cNvCxnSpPr>
            <a:cxnSpLocks/>
          </p:cNvCxnSpPr>
          <p:nvPr/>
        </p:nvCxnSpPr>
        <p:spPr>
          <a:xfrm>
            <a:off x="5882325" y="2841949"/>
            <a:ext cx="26747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/>
              <p:nvPr/>
            </p:nvSpPr>
            <p:spPr>
              <a:xfrm>
                <a:off x="7261645" y="5367227"/>
                <a:ext cx="2771885" cy="395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793CE02-4F5A-A613-2BD7-76DBDFD4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45" y="5367227"/>
                <a:ext cx="2771885" cy="395558"/>
              </a:xfrm>
              <a:prstGeom prst="rect">
                <a:avLst/>
              </a:prstGeom>
              <a:blipFill>
                <a:blip r:embed="rId10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E5AD2ED-D09B-425F-7E43-90A00B812BED}"/>
              </a:ext>
            </a:extLst>
          </p:cNvPr>
          <p:cNvSpPr/>
          <p:nvPr/>
        </p:nvSpPr>
        <p:spPr>
          <a:xfrm>
            <a:off x="5929460" y="3280528"/>
            <a:ext cx="2627639" cy="1357980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rgbClr val="B19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9427E1C-8890-3400-6B5F-3C541A30E49B}"/>
              </a:ext>
            </a:extLst>
          </p:cNvPr>
          <p:cNvSpPr/>
          <p:nvPr/>
        </p:nvSpPr>
        <p:spPr>
          <a:xfrm>
            <a:off x="5929460" y="3935969"/>
            <a:ext cx="2441540" cy="1314985"/>
          </a:xfrm>
          <a:custGeom>
            <a:avLst/>
            <a:gdLst>
              <a:gd name="connsiteX0" fmla="*/ 0 w 2450969"/>
              <a:gd name="connsiteY0" fmla="*/ 0 h 1508590"/>
              <a:gd name="connsiteX1" fmla="*/ 94268 w 2450969"/>
              <a:gd name="connsiteY1" fmla="*/ 169682 h 1508590"/>
              <a:gd name="connsiteX2" fmla="*/ 94268 w 2450969"/>
              <a:gd name="connsiteY2" fmla="*/ 179109 h 1508590"/>
              <a:gd name="connsiteX3" fmla="*/ 461913 w 2450969"/>
              <a:gd name="connsiteY3" fmla="*/ 725864 h 1508590"/>
              <a:gd name="connsiteX4" fmla="*/ 914400 w 2450969"/>
              <a:gd name="connsiteY4" fmla="*/ 1159497 h 1508590"/>
              <a:gd name="connsiteX5" fmla="*/ 1517715 w 2450969"/>
              <a:gd name="connsiteY5" fmla="*/ 1385740 h 1508590"/>
              <a:gd name="connsiteX6" fmla="*/ 2026763 w 2450969"/>
              <a:gd name="connsiteY6" fmla="*/ 1489435 h 1508590"/>
              <a:gd name="connsiteX7" fmla="*/ 2450969 w 2450969"/>
              <a:gd name="connsiteY7" fmla="*/ 1508288 h 1508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0969" h="1508590">
                <a:moveTo>
                  <a:pt x="0" y="0"/>
                </a:moveTo>
                <a:cubicBezTo>
                  <a:pt x="39278" y="69915"/>
                  <a:pt x="78557" y="139831"/>
                  <a:pt x="94268" y="169682"/>
                </a:cubicBezTo>
                <a:cubicBezTo>
                  <a:pt x="109979" y="199533"/>
                  <a:pt x="32994" y="86412"/>
                  <a:pt x="94268" y="179109"/>
                </a:cubicBezTo>
                <a:cubicBezTo>
                  <a:pt x="155542" y="271806"/>
                  <a:pt x="325224" y="562466"/>
                  <a:pt x="461913" y="725864"/>
                </a:cubicBezTo>
                <a:cubicBezTo>
                  <a:pt x="598602" y="889262"/>
                  <a:pt x="738433" y="1049518"/>
                  <a:pt x="914400" y="1159497"/>
                </a:cubicBezTo>
                <a:cubicBezTo>
                  <a:pt x="1090367" y="1269476"/>
                  <a:pt x="1332321" y="1330750"/>
                  <a:pt x="1517715" y="1385740"/>
                </a:cubicBezTo>
                <a:cubicBezTo>
                  <a:pt x="1703109" y="1440730"/>
                  <a:pt x="1871221" y="1469010"/>
                  <a:pt x="2026763" y="1489435"/>
                </a:cubicBezTo>
                <a:cubicBezTo>
                  <a:pt x="2182305" y="1509860"/>
                  <a:pt x="2316637" y="1509074"/>
                  <a:pt x="2450969" y="1508288"/>
                </a:cubicBez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57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8B9682FA-DD35-5F32-1D20-C9AC06DF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13" y="1440017"/>
            <a:ext cx="10281241" cy="429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826A38E0-054F-9876-9CDD-44A9649CB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2" y="1150278"/>
            <a:ext cx="11150931" cy="51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97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08F92-F9F3-291A-7CA6-50D2EE14ABFB}"/>
              </a:ext>
            </a:extLst>
          </p:cNvPr>
          <p:cNvSpPr txBox="1"/>
          <p:nvPr/>
        </p:nvSpPr>
        <p:spPr>
          <a:xfrm>
            <a:off x="972087" y="1630231"/>
            <a:ext cx="40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Constant Torque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D7ED4-EA45-D649-E130-4E0D9DBE6E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45" y="2287103"/>
            <a:ext cx="5182859" cy="22837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D5F29-4013-31DD-A2AB-57B1D3BE556E}"/>
              </a:ext>
            </a:extLst>
          </p:cNvPr>
          <p:cNvSpPr txBox="1"/>
          <p:nvPr/>
        </p:nvSpPr>
        <p:spPr>
          <a:xfrm>
            <a:off x="7160138" y="1630231"/>
            <a:ext cx="40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Field Weakening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835AC6-EC34-A4DF-DCB8-67C0F4D349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198" y="2287103"/>
            <a:ext cx="5533655" cy="22837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C9F0F0-FF84-6C29-C743-382F5AE9F4B6}"/>
              </a:ext>
            </a:extLst>
          </p:cNvPr>
          <p:cNvCxnSpPr>
            <a:cxnSpLocks/>
          </p:cNvCxnSpPr>
          <p:nvPr/>
        </p:nvCxnSpPr>
        <p:spPr>
          <a:xfrm>
            <a:off x="6096000" y="1225296"/>
            <a:ext cx="0" cy="45079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5AD2FA-6BE7-041C-35F7-41A49D12D5BD}"/>
                  </a:ext>
                </a:extLst>
              </p:cNvPr>
              <p:cNvSpPr txBox="1"/>
              <p:nvPr/>
            </p:nvSpPr>
            <p:spPr>
              <a:xfrm>
                <a:off x="972085" y="4921980"/>
                <a:ext cx="4059777" cy="611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𝑟𝑎𝑡𝑒𝑑</m:t>
                          </m:r>
                        </m:sub>
                      </m:sSub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𝑟𝑎𝑡𝑒𝑑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sSub>
                                <m:sSubPr>
                                  <m:ctrlP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𝑏𝑎𝑠𝑒</m:t>
                                  </m:r>
                                </m:sub>
                              </m:sSub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5AD2FA-6BE7-041C-35F7-41A49D12D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85" y="4921980"/>
                <a:ext cx="4059777" cy="6115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7B549-59E1-A781-DC6A-4E55BB8218FF}"/>
                  </a:ext>
                </a:extLst>
              </p:cNvPr>
              <p:cNvSpPr txBox="1"/>
              <p:nvPr/>
            </p:nvSpPr>
            <p:spPr>
              <a:xfrm>
                <a:off x="7129877" y="4886321"/>
                <a:ext cx="4059777" cy="562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4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box>
                        <m:boxPr>
                          <m:ctrlPr>
                            <a:rPr lang="en-US" sz="2400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𝑟𝑎𝑡𝑒𝑑</m:t>
                                  </m:r>
                                </m:sub>
                              </m:s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2400" b="0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E27B549-59E1-A781-DC6A-4E55BB821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877" y="4886321"/>
                <a:ext cx="4059777" cy="5629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120667E-3F3F-1718-01B7-CE95EEFF7694}"/>
              </a:ext>
            </a:extLst>
          </p:cNvPr>
          <p:cNvSpPr/>
          <p:nvPr/>
        </p:nvSpPr>
        <p:spPr>
          <a:xfrm>
            <a:off x="9421091" y="5227769"/>
            <a:ext cx="249381" cy="2214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83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&lt;Overview&gt;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173CCCA-CBE2-EE5D-70E1-85996516FDF0}"/>
              </a:ext>
            </a:extLst>
          </p:cNvPr>
          <p:cNvSpPr txBox="1">
            <a:spLocks/>
          </p:cNvSpPr>
          <p:nvPr/>
        </p:nvSpPr>
        <p:spPr>
          <a:xfrm>
            <a:off x="832104" y="1326673"/>
            <a:ext cx="7324344" cy="25273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0850" indent="-184150" algn="l" defTabSz="914400" rtl="0" eaLnBrk="1" latinLnBrk="0" hangingPunct="1">
              <a:lnSpc>
                <a:spcPct val="117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ork Sans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IN" dirty="0"/>
              <a:t>Basic Controller-Plant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PID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Implementation of plant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Torque control DC motor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Speed control DC motor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608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7FEC1E8-9716-C854-2A61-6E1A249B6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9"/>
          <a:stretch/>
        </p:blipFill>
        <p:spPr>
          <a:xfrm>
            <a:off x="1831348" y="1845134"/>
            <a:ext cx="7769852" cy="49080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&lt;5. Speed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/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Calibri" panose="020F0502020204030204" pitchFamily="34" charset="0"/>
                  </a:rPr>
                  <a:t> = 4500 rpm = 471.2389 rad/s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F9D32A-45D2-2E9C-68F3-0C65D148B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070614"/>
                <a:ext cx="4481574" cy="361894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/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16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rgbClr val="7030A0"/>
                    </a:solidFill>
                    <a:effectLst/>
                    <a:ea typeface="Times New Roman" panose="02020603050405020304" pitchFamily="18" charset="0"/>
                  </a:rPr>
                  <a:t> = 2500 rpm = 261.7994 rad/s </a:t>
                </a:r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62D498-700A-8CAB-5751-D6944C972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13" y="1506581"/>
                <a:ext cx="6096000" cy="338554"/>
              </a:xfrm>
              <a:prstGeom prst="rect">
                <a:avLst/>
              </a:prstGeom>
              <a:blipFill>
                <a:blip r:embed="rId5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ABE35B9-1950-AB9A-7867-E193DD27784C}"/>
              </a:ext>
            </a:extLst>
          </p:cNvPr>
          <p:cNvSpPr txBox="1"/>
          <p:nvPr/>
        </p:nvSpPr>
        <p:spPr>
          <a:xfrm>
            <a:off x="9237736" y="1055674"/>
            <a:ext cx="4676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1. Constant Torque state</a:t>
            </a:r>
          </a:p>
          <a:p>
            <a:r>
              <a:rPr lang="en-US" dirty="0">
                <a:solidFill>
                  <a:srgbClr val="7030A0"/>
                </a:solidFill>
              </a:rPr>
              <a:t>2. Field Weakening state</a:t>
            </a:r>
          </a:p>
          <a:p>
            <a:r>
              <a:rPr lang="en-US" dirty="0">
                <a:solidFill>
                  <a:srgbClr val="7030A0"/>
                </a:solidFill>
              </a:rPr>
              <a:t>3. Steady-state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/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7030A0"/>
                            </a:solidFill>
                            <a:effectLst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effectLst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3200" dirty="0">
                    <a:solidFill>
                      <a:srgbClr val="7030A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𝜔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7030A0"/>
                            </a:solidFill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7CA71A-9D6B-3D6D-5DEA-D8C01CD8E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671" y="1070614"/>
                <a:ext cx="2771885" cy="631391"/>
              </a:xfrm>
              <a:prstGeom prst="rect">
                <a:avLst/>
              </a:prstGeom>
              <a:blipFill>
                <a:blip r:embed="rId6"/>
                <a:stretch>
                  <a:fillRect t="-13592" b="-23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91EA57-CA51-6A39-B420-6E30C7D4A7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096286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0175A-0667-C4CB-5C7C-9B3C4489F3EB}"/>
              </a:ext>
            </a:extLst>
          </p:cNvPr>
          <p:cNvCxnSpPr>
            <a:cxnSpLocks/>
          </p:cNvCxnSpPr>
          <p:nvPr/>
        </p:nvCxnSpPr>
        <p:spPr>
          <a:xfrm>
            <a:off x="7764884" y="1386310"/>
            <a:ext cx="1312385" cy="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/>
              <p:nvPr/>
            </p:nvSpPr>
            <p:spPr>
              <a:xfrm>
                <a:off x="2300574" y="3743100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1D0134-CD98-CD6B-BE56-808A04AA5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574" y="3743100"/>
                <a:ext cx="5804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/>
              <p:nvPr/>
            </p:nvSpPr>
            <p:spPr>
              <a:xfrm>
                <a:off x="2449929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4754DD-34DC-581A-7400-702C2FD8D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9929" y="6090863"/>
                <a:ext cx="58045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/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26723AF-B1A9-74C7-B730-8EDDF45DB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168" y="3636686"/>
                <a:ext cx="580451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/>
              <p:nvPr/>
            </p:nvSpPr>
            <p:spPr>
              <a:xfrm>
                <a:off x="3261474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2BD1EFF-3C98-0836-0EEE-46DC425ED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74" y="6090863"/>
                <a:ext cx="5804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/>
              <p:nvPr/>
            </p:nvSpPr>
            <p:spPr>
              <a:xfrm>
                <a:off x="3261475" y="3735948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C840B4-1C7B-D862-D5BF-98FD7879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475" y="3735948"/>
                <a:ext cx="58045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/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078B43-685E-FC2D-C70E-073047018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45" y="3636686"/>
                <a:ext cx="58045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/>
              <p:nvPr/>
            </p:nvSpPr>
            <p:spPr>
              <a:xfrm>
                <a:off x="3664012" y="5721530"/>
                <a:ext cx="26473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𝑙𝑜𝑎𝑑</m:t>
                          </m:r>
                        </m:sub>
                      </m:sSub>
                      <m:r>
                        <a:rPr lang="en-US" sz="1600" i="1">
                          <a:solidFill>
                            <a:srgbClr val="7030A0"/>
                          </a:solidFill>
                          <a:effectLst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=</m:t>
                      </m:r>
                      <m:r>
                        <a:rPr lang="en-US" sz="160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𝑁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∗</m:t>
                      </m:r>
                      <m:r>
                        <a:rPr lang="en-US" sz="1600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𝑚</m:t>
                      </m:r>
                    </m:oMath>
                  </m:oMathPara>
                </a14:m>
                <a:endParaRPr lang="en-US" sz="16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FE5E-6D0B-E3C0-1B21-F69C43E13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012" y="5721530"/>
                <a:ext cx="2647325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09E5B-5F67-60A6-761B-209FA19F86C8}"/>
                  </a:ext>
                </a:extLst>
              </p:cNvPr>
              <p:cNvSpPr txBox="1"/>
              <p:nvPr/>
            </p:nvSpPr>
            <p:spPr>
              <a:xfrm>
                <a:off x="6221206" y="1667377"/>
                <a:ext cx="26473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H SarabunPSK" panose="020B0500040200020003" pitchFamily="34" charset="-34"/>
                            </a:rPr>
                            <m:t>𝑚𝑎𝑥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6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𝑘𝑊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109E5B-5F67-60A6-761B-209FA19F8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206" y="1667377"/>
                <a:ext cx="26473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EC43E-25E6-338A-0436-CE3A3297BFD3}"/>
                  </a:ext>
                </a:extLst>
              </p:cNvPr>
              <p:cNvSpPr txBox="1"/>
              <p:nvPr/>
            </p:nvSpPr>
            <p:spPr>
              <a:xfrm>
                <a:off x="4457875" y="6090863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6EC43E-25E6-338A-0436-CE3A3297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875" y="6090863"/>
                <a:ext cx="58045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7F269-1679-381A-3BEF-E97699238407}"/>
                  </a:ext>
                </a:extLst>
              </p:cNvPr>
              <p:cNvSpPr txBox="1"/>
              <p:nvPr/>
            </p:nvSpPr>
            <p:spPr>
              <a:xfrm>
                <a:off x="4449343" y="3735948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A7F269-1679-381A-3BEF-E97699238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343" y="3735948"/>
                <a:ext cx="580451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B6759-A10B-B3D0-A943-882656870468}"/>
                  </a:ext>
                </a:extLst>
              </p:cNvPr>
              <p:cNvSpPr txBox="1"/>
              <p:nvPr/>
            </p:nvSpPr>
            <p:spPr>
              <a:xfrm>
                <a:off x="8357185" y="3636686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EB6759-A10B-B3D0-A943-882656870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7185" y="3636686"/>
                <a:ext cx="580451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A386B-BF2C-C08B-8191-19052D1BBF6F}"/>
                  </a:ext>
                </a:extLst>
              </p:cNvPr>
              <p:cNvSpPr txBox="1"/>
              <p:nvPr/>
            </p:nvSpPr>
            <p:spPr>
              <a:xfrm>
                <a:off x="6301899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5A386B-BF2C-C08B-8191-19052D1BB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899" y="6060084"/>
                <a:ext cx="580451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DF366-274D-A7C7-8B31-4012F1D78F03}"/>
                  </a:ext>
                </a:extLst>
              </p:cNvPr>
              <p:cNvSpPr txBox="1"/>
              <p:nvPr/>
            </p:nvSpPr>
            <p:spPr>
              <a:xfrm>
                <a:off x="7153676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H SarabunPSK" panose="020B0500040200020003" pitchFamily="34" charset="-34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7DF366-274D-A7C7-8B31-4012F1D78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676" y="6060084"/>
                <a:ext cx="580451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E8605-2D75-7C31-2D47-55F098942B4C}"/>
                  </a:ext>
                </a:extLst>
              </p:cNvPr>
              <p:cNvSpPr txBox="1"/>
              <p:nvPr/>
            </p:nvSpPr>
            <p:spPr>
              <a:xfrm>
                <a:off x="8411916" y="6060084"/>
                <a:ext cx="5804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7E8605-2D75-7C31-2D47-55F098942B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916" y="6060084"/>
                <a:ext cx="580451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192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12948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23A7AF4B-CA6A-46B0-87C7-71B170627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6DB2D9-BBD8-435B-B34A-9B8472CE273E}" type="slidenum">
              <a:rPr lang="en-US" dirty="0" smtClean="0"/>
              <a:pPr/>
              <a:t>21</a:t>
            </a:fld>
            <a:endParaRPr lang="en-US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388BF5D0-7B08-42B6-8C5B-B7FC1C70E1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6EA1125-1C6F-4CE7-BE52-1F4FADADCBC1}" type="datetime1">
              <a:rPr lang="en-US" smtClean="0"/>
              <a:t>6/18/2024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59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&lt;1. Basic Controller-Plant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9AEC11-2FA5-AF4A-AC08-9EF7E60D96E1}"/>
              </a:ext>
            </a:extLst>
          </p:cNvPr>
          <p:cNvSpPr/>
          <p:nvPr/>
        </p:nvSpPr>
        <p:spPr>
          <a:xfrm>
            <a:off x="3995928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AED058-7C9C-9761-AB31-C407D3313046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E02259-34AF-80EC-A241-95798E8FF54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779008" y="2930453"/>
            <a:ext cx="2110742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8F384FE-223A-8993-B7B8-1FA070FDD0F5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E9296E-1EE2-AB4E-1F56-A4CEA7BF3E9D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BA4E48-204E-38A2-5FDD-365DF93DADEF}"/>
              </a:ext>
            </a:extLst>
          </p:cNvPr>
          <p:cNvCxnSpPr>
            <a:stCxn id="12" idx="6"/>
            <a:endCxn id="5" idx="1"/>
          </p:cNvCxnSpPr>
          <p:nvPr/>
        </p:nvCxnSpPr>
        <p:spPr>
          <a:xfrm>
            <a:off x="2540510" y="2930453"/>
            <a:ext cx="145541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D79678-5337-1E47-CEB0-9F817FCB1074}"/>
              </a:ext>
            </a:extLst>
          </p:cNvPr>
          <p:cNvCxnSpPr>
            <a:endCxn id="12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B14BAB-1324-6C44-388C-CBD6EE13B24B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845A156-7073-FE3D-18DA-C5DBAB0D01E2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44A12E-4B7B-680C-5DBE-58FDA6FB73E8}"/>
              </a:ext>
            </a:extLst>
          </p:cNvPr>
          <p:cNvCxnSpPr>
            <a:cxnSpLocks/>
            <a:endCxn id="12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94C6D9-B661-E602-3DBE-1D8CD6C2CAAC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1C8609-B0A2-E979-2248-B2F990415E5A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8B4634-47B1-4F5F-D340-968DF3607112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339F62-8D5B-69EF-D987-3A3C413F77D2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C4F878-1E71-CD20-5D0B-201C0247EBD7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924F91-0750-0A9E-A089-B1BC68245A7F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C854CE-5FCF-BC79-A30A-4B54D1CDF897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E7B430-0F9F-C011-2FD5-E9050343BB8B}"/>
              </a:ext>
            </a:extLst>
          </p:cNvPr>
          <p:cNvSpPr txBox="1"/>
          <p:nvPr/>
        </p:nvSpPr>
        <p:spPr>
          <a:xfrm>
            <a:off x="6044911" y="2589107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00179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&lt;2. PID Controller&gt;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0D8F87-7D36-B92B-6C48-DCBB1380075F}"/>
                  </a:ext>
                </a:extLst>
              </p:cNvPr>
              <p:cNvSpPr/>
              <p:nvPr/>
            </p:nvSpPr>
            <p:spPr>
              <a:xfrm>
                <a:off x="3919972" y="1369051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Proportional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0D8F87-7D36-B92B-6C48-DCBB138007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1369051"/>
                <a:ext cx="1715533" cy="786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C3E10CD-2D8E-F7FD-34C7-71F368DDB925}"/>
              </a:ext>
            </a:extLst>
          </p:cNvPr>
          <p:cNvSpPr/>
          <p:nvPr/>
        </p:nvSpPr>
        <p:spPr>
          <a:xfrm>
            <a:off x="7889750" y="2386385"/>
            <a:ext cx="1783080" cy="10881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Plant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7ACACA-CB8D-2D47-8801-42F444EAB98F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6199632" y="2930453"/>
            <a:ext cx="1690118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E886676E-9146-EE69-534E-885180436446}"/>
              </a:ext>
            </a:extLst>
          </p:cNvPr>
          <p:cNvSpPr/>
          <p:nvPr/>
        </p:nvSpPr>
        <p:spPr>
          <a:xfrm>
            <a:off x="2212848" y="2766622"/>
            <a:ext cx="327662" cy="32766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08FBA5-5614-4E15-DC35-B70AFBC8D305}"/>
              </a:ext>
            </a:extLst>
          </p:cNvPr>
          <p:cNvCxnSpPr>
            <a:stCxn id="6" idx="3"/>
          </p:cNvCxnSpPr>
          <p:nvPr/>
        </p:nvCxnSpPr>
        <p:spPr>
          <a:xfrm>
            <a:off x="9672830" y="2930453"/>
            <a:ext cx="162001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0CB08C-A9BA-3A25-22DB-6698379DA766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2540510" y="2930453"/>
            <a:ext cx="81533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658F031-83CE-E325-A8D8-8D4773B5000D}"/>
              </a:ext>
            </a:extLst>
          </p:cNvPr>
          <p:cNvCxnSpPr>
            <a:endCxn id="8" idx="2"/>
          </p:cNvCxnSpPr>
          <p:nvPr/>
        </p:nvCxnSpPr>
        <p:spPr>
          <a:xfrm>
            <a:off x="537459" y="2930453"/>
            <a:ext cx="167538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A6B4B1-6DF6-B952-F5D2-6401DBE8C404}"/>
              </a:ext>
            </a:extLst>
          </p:cNvPr>
          <p:cNvCxnSpPr/>
          <p:nvPr/>
        </p:nvCxnSpPr>
        <p:spPr>
          <a:xfrm>
            <a:off x="10387584" y="2930453"/>
            <a:ext cx="0" cy="240964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C2157E-F3A8-2FA0-130E-7D8ABA9C8605}"/>
              </a:ext>
            </a:extLst>
          </p:cNvPr>
          <p:cNvCxnSpPr/>
          <p:nvPr/>
        </p:nvCxnSpPr>
        <p:spPr>
          <a:xfrm flipH="1">
            <a:off x="2376679" y="5349240"/>
            <a:ext cx="8020049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33B63D-BF30-401D-C432-B9FEB7588A67}"/>
              </a:ext>
            </a:extLst>
          </p:cNvPr>
          <p:cNvCxnSpPr>
            <a:cxnSpLocks/>
            <a:endCxn id="8" idx="4"/>
          </p:cNvCxnSpPr>
          <p:nvPr/>
        </p:nvCxnSpPr>
        <p:spPr>
          <a:xfrm flipV="1">
            <a:off x="2376679" y="3094284"/>
            <a:ext cx="0" cy="22458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2BA72A-A9FF-60F7-56FD-91594FAD19B2}"/>
              </a:ext>
            </a:extLst>
          </p:cNvPr>
          <p:cNvSpPr txBox="1"/>
          <p:nvPr/>
        </p:nvSpPr>
        <p:spPr>
          <a:xfrm>
            <a:off x="1933054" y="247920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0668F-FB13-5E13-F4A8-830846D61988}"/>
              </a:ext>
            </a:extLst>
          </p:cNvPr>
          <p:cNvSpPr txBox="1"/>
          <p:nvPr/>
        </p:nvSpPr>
        <p:spPr>
          <a:xfrm>
            <a:off x="2050784" y="30942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AA76C-3A18-A3B4-D100-F07881ECB1B5}"/>
              </a:ext>
            </a:extLst>
          </p:cNvPr>
          <p:cNvSpPr txBox="1"/>
          <p:nvPr/>
        </p:nvSpPr>
        <p:spPr>
          <a:xfrm>
            <a:off x="169652" y="245837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Desired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E816F3-D1A5-ECAD-8922-3437391B1138}"/>
              </a:ext>
            </a:extLst>
          </p:cNvPr>
          <p:cNvSpPr txBox="1"/>
          <p:nvPr/>
        </p:nvSpPr>
        <p:spPr>
          <a:xfrm>
            <a:off x="2946380" y="497076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Actual value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99F3E-B0B9-E4EC-7C84-BB7563384EE4}"/>
              </a:ext>
            </a:extLst>
          </p:cNvPr>
          <p:cNvSpPr txBox="1"/>
          <p:nvPr/>
        </p:nvSpPr>
        <p:spPr>
          <a:xfrm>
            <a:off x="2536976" y="247920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BE0064-45F8-8A0F-6F75-C91B633991D6}"/>
              </a:ext>
            </a:extLst>
          </p:cNvPr>
          <p:cNvSpPr txBox="1"/>
          <p:nvPr/>
        </p:nvSpPr>
        <p:spPr>
          <a:xfrm>
            <a:off x="7923633" y="197577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(Real System)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19445-CFB9-B029-F8C5-21663E4FD129}"/>
              </a:ext>
            </a:extLst>
          </p:cNvPr>
          <p:cNvSpPr txBox="1"/>
          <p:nvPr/>
        </p:nvSpPr>
        <p:spPr>
          <a:xfrm>
            <a:off x="6336875" y="2589380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Controlled </a:t>
            </a:r>
          </a:p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input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BA2978-5106-F0B2-91A1-FC9D2D673385}"/>
              </a:ext>
            </a:extLst>
          </p:cNvPr>
          <p:cNvSpPr/>
          <p:nvPr/>
        </p:nvSpPr>
        <p:spPr>
          <a:xfrm>
            <a:off x="3369142" y="1215830"/>
            <a:ext cx="2817195" cy="342017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30BE46-3B17-5275-706C-7F9881FBB4A1}"/>
                  </a:ext>
                </a:extLst>
              </p:cNvPr>
              <p:cNvSpPr/>
              <p:nvPr/>
            </p:nvSpPr>
            <p:spPr>
              <a:xfrm>
                <a:off x="3919972" y="2538021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Integral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830BE46-3B17-5275-706C-7F9881FBB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2538021"/>
                <a:ext cx="1715533" cy="786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DF9ED7-1C99-B909-AFED-2EFCE5E4033D}"/>
                  </a:ext>
                </a:extLst>
              </p:cNvPr>
              <p:cNvSpPr/>
              <p:nvPr/>
            </p:nvSpPr>
            <p:spPr>
              <a:xfrm>
                <a:off x="3919972" y="3706180"/>
                <a:ext cx="1715533" cy="78638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5">
                        <a:lumMod val="75000"/>
                      </a:schemeClr>
                    </a:solidFill>
                  </a:rPr>
                  <a:t>Derivative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6DF9ED7-1C99-B909-AFED-2EFCE5E403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972" y="3706180"/>
                <a:ext cx="1715533" cy="7863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207C68B5-0B8B-053D-2522-BE5053A75E2C}"/>
              </a:ext>
            </a:extLst>
          </p:cNvPr>
          <p:cNvSpPr txBox="1"/>
          <p:nvPr/>
        </p:nvSpPr>
        <p:spPr>
          <a:xfrm>
            <a:off x="10296929" y="2479206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System Output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771BFF-AD0B-0DE8-B601-C862C95A5E85}"/>
              </a:ext>
            </a:extLst>
          </p:cNvPr>
          <p:cNvSpPr txBox="1"/>
          <p:nvPr/>
        </p:nvSpPr>
        <p:spPr>
          <a:xfrm>
            <a:off x="3919972" y="4601432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PID controller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9016402-BD11-ED0A-AD22-F8E33DAFFE3A}"/>
              </a:ext>
            </a:extLst>
          </p:cNvPr>
          <p:cNvCxnSpPr>
            <a:stCxn id="26" idx="1"/>
            <a:endCxn id="5" idx="1"/>
          </p:cNvCxnSpPr>
          <p:nvPr/>
        </p:nvCxnSpPr>
        <p:spPr>
          <a:xfrm flipV="1">
            <a:off x="3369142" y="1762244"/>
            <a:ext cx="550830" cy="116367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831DE46-69E8-C4F1-1B00-DA341249AF19}"/>
              </a:ext>
            </a:extLst>
          </p:cNvPr>
          <p:cNvCxnSpPr>
            <a:stCxn id="26" idx="1"/>
            <a:endCxn id="27" idx="1"/>
          </p:cNvCxnSpPr>
          <p:nvPr/>
        </p:nvCxnSpPr>
        <p:spPr>
          <a:xfrm>
            <a:off x="3369142" y="2925919"/>
            <a:ext cx="550830" cy="52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5DA87F7-D9BA-008F-56CA-5F1D26E9DB9F}"/>
              </a:ext>
            </a:extLst>
          </p:cNvPr>
          <p:cNvCxnSpPr>
            <a:stCxn id="26" idx="1"/>
            <a:endCxn id="28" idx="1"/>
          </p:cNvCxnSpPr>
          <p:nvPr/>
        </p:nvCxnSpPr>
        <p:spPr>
          <a:xfrm>
            <a:off x="3369142" y="2925919"/>
            <a:ext cx="550830" cy="117345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DF77EA-8641-B84C-42AF-921F189EC363}"/>
              </a:ext>
            </a:extLst>
          </p:cNvPr>
          <p:cNvCxnSpPr>
            <a:stCxn id="5" idx="3"/>
            <a:endCxn id="26" idx="3"/>
          </p:cNvCxnSpPr>
          <p:nvPr/>
        </p:nvCxnSpPr>
        <p:spPr>
          <a:xfrm>
            <a:off x="5635505" y="1762244"/>
            <a:ext cx="550832" cy="116367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00BE65-78E9-E3D8-A3EE-7B1E7862D6EE}"/>
              </a:ext>
            </a:extLst>
          </p:cNvPr>
          <p:cNvCxnSpPr>
            <a:stCxn id="27" idx="3"/>
            <a:endCxn id="26" idx="3"/>
          </p:cNvCxnSpPr>
          <p:nvPr/>
        </p:nvCxnSpPr>
        <p:spPr>
          <a:xfrm flipV="1">
            <a:off x="5635505" y="2925919"/>
            <a:ext cx="550832" cy="529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285119-D57C-0E9E-86F0-A8D15CC03D26}"/>
              </a:ext>
            </a:extLst>
          </p:cNvPr>
          <p:cNvCxnSpPr>
            <a:stCxn id="28" idx="3"/>
            <a:endCxn id="26" idx="3"/>
          </p:cNvCxnSpPr>
          <p:nvPr/>
        </p:nvCxnSpPr>
        <p:spPr>
          <a:xfrm flipV="1">
            <a:off x="5635505" y="2925919"/>
            <a:ext cx="550832" cy="1173454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72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&lt;PID Tuning&gt;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CAD15-EE95-4429-0FBD-A8E035DDB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3" y="1021976"/>
            <a:ext cx="3508931" cy="4814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7FD12B-809B-6543-52B9-27908634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850" y="1021976"/>
            <a:ext cx="3487848" cy="4814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637B5-8115-6061-2A25-119BFBFA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024" y="1021977"/>
            <a:ext cx="3400535" cy="4814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04D562-6DFF-8708-B102-979B54955C4E}"/>
              </a:ext>
            </a:extLst>
          </p:cNvPr>
          <p:cNvSpPr txBox="1"/>
          <p:nvPr/>
        </p:nvSpPr>
        <p:spPr>
          <a:xfrm>
            <a:off x="1535389" y="581930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Proportional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14745-A777-509B-2FCB-918E7EE71044}"/>
              </a:ext>
            </a:extLst>
          </p:cNvPr>
          <p:cNvSpPr txBox="1"/>
          <p:nvPr/>
        </p:nvSpPr>
        <p:spPr>
          <a:xfrm>
            <a:off x="5744986" y="58025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19DD74-B5B0-997E-BB75-F6D9D51288A6}"/>
              </a:ext>
            </a:extLst>
          </p:cNvPr>
          <p:cNvSpPr txBox="1"/>
          <p:nvPr/>
        </p:nvSpPr>
        <p:spPr>
          <a:xfrm>
            <a:off x="9766694" y="5802595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Derivative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40ED7C-666F-815E-9663-A8DCB1B792DA}"/>
              </a:ext>
            </a:extLst>
          </p:cNvPr>
          <p:cNvCxnSpPr/>
          <p:nvPr/>
        </p:nvCxnSpPr>
        <p:spPr>
          <a:xfrm>
            <a:off x="466593" y="1021976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25FDE3-6667-0C48-DE8E-73F8AC4E7EE4}"/>
              </a:ext>
            </a:extLst>
          </p:cNvPr>
          <p:cNvCxnSpPr/>
          <p:nvPr/>
        </p:nvCxnSpPr>
        <p:spPr>
          <a:xfrm>
            <a:off x="4440051" y="1106101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9FB5C7-D371-B968-15E5-21BA4430A507}"/>
              </a:ext>
            </a:extLst>
          </p:cNvPr>
          <p:cNvCxnSpPr/>
          <p:nvPr/>
        </p:nvCxnSpPr>
        <p:spPr>
          <a:xfrm>
            <a:off x="8318241" y="1106101"/>
            <a:ext cx="0" cy="4510144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A2108-2705-4857-3136-A63D188D543B}"/>
                  </a:ext>
                </a:extLst>
              </p:cNvPr>
              <p:cNvSpPr txBox="1"/>
              <p:nvPr/>
            </p:nvSpPr>
            <p:spPr>
              <a:xfrm>
                <a:off x="8340" y="3333741"/>
                <a:ext cx="529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A2108-2705-4857-3136-A63D188D5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" y="3333741"/>
                <a:ext cx="529119" cy="369332"/>
              </a:xfrm>
              <a:prstGeom prst="rect">
                <a:avLst/>
              </a:prstGeom>
              <a:blipFill>
                <a:blip r:embed="rId6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7D9E5-C1C0-9936-B4DA-447E69059F68}"/>
                  </a:ext>
                </a:extLst>
              </p:cNvPr>
              <p:cNvSpPr txBox="1"/>
              <p:nvPr/>
            </p:nvSpPr>
            <p:spPr>
              <a:xfrm>
                <a:off x="3984519" y="3269682"/>
                <a:ext cx="487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7D9E5-C1C0-9936-B4DA-447E69059F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19" y="3269682"/>
                <a:ext cx="4872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3B3E1F-12BD-A63F-CD22-875BA2541F49}"/>
                  </a:ext>
                </a:extLst>
              </p:cNvPr>
              <p:cNvSpPr txBox="1"/>
              <p:nvPr/>
            </p:nvSpPr>
            <p:spPr>
              <a:xfrm>
                <a:off x="7829014" y="3286396"/>
                <a:ext cx="540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E3B3E1F-12BD-A63F-CD22-875BA2541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014" y="3286396"/>
                <a:ext cx="54053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73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&lt;3. Implementation of 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pic>
        <p:nvPicPr>
          <p:cNvPr id="16" name="Picture 15" descr="A diagram of a motor&#10;&#10;Description automatically generated">
            <a:extLst>
              <a:ext uri="{FF2B5EF4-FFF2-40B4-BE49-F238E27FC236}">
                <a16:creationId xmlns:a16="http://schemas.microsoft.com/office/drawing/2014/main" id="{AF5A49B9-F423-6119-1406-12D35E23C6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4" t="17688" r="7156" b="9660"/>
          <a:stretch/>
        </p:blipFill>
        <p:spPr>
          <a:xfrm>
            <a:off x="164888" y="1492899"/>
            <a:ext cx="3736000" cy="2677885"/>
          </a:xfrm>
          <a:prstGeom prst="rect">
            <a:avLst/>
          </a:prstGeom>
        </p:spPr>
      </p:pic>
      <p:pic>
        <p:nvPicPr>
          <p:cNvPr id="20" name="Picture 19" descr="A diagram of a circuit&#10;&#10;Description automatically generated">
            <a:extLst>
              <a:ext uri="{FF2B5EF4-FFF2-40B4-BE49-F238E27FC236}">
                <a16:creationId xmlns:a16="http://schemas.microsoft.com/office/drawing/2014/main" id="{AB0DC9D0-59AF-B4BC-057A-39C6EE86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227" y="1492898"/>
            <a:ext cx="7121537" cy="267788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DE5B23-01AB-B991-95F2-F4E739E2AD29}"/>
              </a:ext>
            </a:extLst>
          </p:cNvPr>
          <p:cNvCxnSpPr>
            <a:cxnSpLocks/>
          </p:cNvCxnSpPr>
          <p:nvPr/>
        </p:nvCxnSpPr>
        <p:spPr>
          <a:xfrm>
            <a:off x="4773168" y="1691640"/>
            <a:ext cx="237744" cy="4389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04B9A8-A84A-E542-AE8C-4AB0EB5BC4D5}"/>
              </a:ext>
            </a:extLst>
          </p:cNvPr>
          <p:cNvSpPr txBox="1"/>
          <p:nvPr/>
        </p:nvSpPr>
        <p:spPr>
          <a:xfrm>
            <a:off x="4328975" y="1322308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Stator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790F21-92B9-D9FE-2C8D-BEEEBADC3C22}"/>
              </a:ext>
            </a:extLst>
          </p:cNvPr>
          <p:cNvCxnSpPr>
            <a:cxnSpLocks/>
          </p:cNvCxnSpPr>
          <p:nvPr/>
        </p:nvCxnSpPr>
        <p:spPr>
          <a:xfrm flipH="1">
            <a:off x="5779008" y="1691640"/>
            <a:ext cx="237744" cy="5852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66B021-0820-4066-E8DA-84223834BAFC}"/>
              </a:ext>
            </a:extLst>
          </p:cNvPr>
          <p:cNvSpPr txBox="1"/>
          <p:nvPr/>
        </p:nvSpPr>
        <p:spPr>
          <a:xfrm>
            <a:off x="5651807" y="135216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Rotor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1426B6-B183-C7EF-90B7-9C656757883D}"/>
              </a:ext>
            </a:extLst>
          </p:cNvPr>
          <p:cNvSpPr txBox="1"/>
          <p:nvPr/>
        </p:nvSpPr>
        <p:spPr>
          <a:xfrm>
            <a:off x="7308043" y="1037890"/>
            <a:ext cx="21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Field winding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(represents stator)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E84C1-BB5C-F7C1-13C4-24BAC27B880F}"/>
              </a:ext>
            </a:extLst>
          </p:cNvPr>
          <p:cNvSpPr txBox="1"/>
          <p:nvPr/>
        </p:nvSpPr>
        <p:spPr>
          <a:xfrm>
            <a:off x="9570661" y="1005526"/>
            <a:ext cx="212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Armature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(represents rotor)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/>
              <p:nvPr/>
            </p:nvSpPr>
            <p:spPr>
              <a:xfrm>
                <a:off x="2747481" y="4557580"/>
                <a:ext cx="7887462" cy="14427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1. Basics formula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𝜙𝜔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         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         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𝜙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𝑀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𝑓</m:t>
                        </m:r>
                      </m:sub>
                    </m:sSub>
                  </m:oMath>
                </a14:m>
                <a:b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</a:b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2. KVL Armature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	      </a:t>
                </a:r>
                <a:endParaRPr lang="en-US" sz="140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3.</a:t>
                </a:r>
                <a:r>
                  <a:rPr lang="th-TH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0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KVL field winding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8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8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40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481" y="4557580"/>
                <a:ext cx="7887462" cy="1442703"/>
              </a:xfrm>
              <a:prstGeom prst="rect">
                <a:avLst/>
              </a:prstGeom>
              <a:blipFill>
                <a:blip r:embed="rId5"/>
                <a:stretch>
                  <a:fillRect l="-850" t="-1271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050CBC4-3A53-A7B1-99C6-3AB17A0AB0D2}"/>
              </a:ext>
            </a:extLst>
          </p:cNvPr>
          <p:cNvCxnSpPr/>
          <p:nvPr/>
        </p:nvCxnSpPr>
        <p:spPr>
          <a:xfrm flipV="1">
            <a:off x="7854696" y="5038344"/>
            <a:ext cx="1353312" cy="78638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63F6C57-9994-1431-0297-2AB5A72709A7}"/>
              </a:ext>
            </a:extLst>
          </p:cNvPr>
          <p:cNvSpPr/>
          <p:nvPr/>
        </p:nvSpPr>
        <p:spPr>
          <a:xfrm>
            <a:off x="8961120" y="4535424"/>
            <a:ext cx="1033272" cy="5029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1CAFAD-7DCF-A3B4-2192-6C54EC03A51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9477756" y="4341373"/>
            <a:ext cx="0" cy="194051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BE9B4D0-F7BD-EF39-3D1E-A36B50D3F34D}"/>
              </a:ext>
            </a:extLst>
          </p:cNvPr>
          <p:cNvCxnSpPr/>
          <p:nvPr/>
        </p:nvCxnSpPr>
        <p:spPr>
          <a:xfrm flipH="1">
            <a:off x="6456836" y="4341373"/>
            <a:ext cx="302092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A7F68F4-FE02-EC4A-B764-5927D44D44F4}"/>
              </a:ext>
            </a:extLst>
          </p:cNvPr>
          <p:cNvCxnSpPr/>
          <p:nvPr/>
        </p:nvCxnSpPr>
        <p:spPr>
          <a:xfrm>
            <a:off x="6456836" y="4341373"/>
            <a:ext cx="0" cy="21620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31BC53F-96E3-4745-09F6-E9D4FB4DB439}"/>
              </a:ext>
            </a:extLst>
          </p:cNvPr>
          <p:cNvCxnSpPr>
            <a:cxnSpLocks/>
          </p:cNvCxnSpPr>
          <p:nvPr/>
        </p:nvCxnSpPr>
        <p:spPr>
          <a:xfrm>
            <a:off x="7072884" y="4864608"/>
            <a:ext cx="973836" cy="17373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63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&lt;3. Implementation of Plant model&gt;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/>
              <p:nvPr/>
            </p:nvSpPr>
            <p:spPr>
              <a:xfrm>
                <a:off x="7934954" y="174218"/>
                <a:ext cx="4257046" cy="10914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AutoNum type="arabicPeriod"/>
                </a:pPr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Basics formula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𝜙𝜔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𝜙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   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𝜙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𝑀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TH SarabunPSK" panose="020B0500040200020003" pitchFamily="34" charset="-34"/>
                          </a:rPr>
                          <m:t>𝑓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accent5">
                      <a:lumMod val="75000"/>
                    </a:schemeClr>
                  </a:solidFill>
                  <a:effectLst/>
                  <a:ea typeface="Times New Roman" panose="02020603050405020304" pitchFamily="18" charset="0"/>
                  <a:cs typeface="TH SarabunPSK" panose="020B0500040200020003" pitchFamily="34" charset="-34"/>
                </a:endParaRPr>
              </a:p>
              <a:p>
                <a:pPr marL="342900" marR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AutoNum type="arabicPeriod"/>
                </a:pPr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KVL Armature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	      </a:t>
                </a:r>
                <a:endParaRPr lang="en-US" sz="1050" dirty="0">
                  <a:solidFill>
                    <a:schemeClr val="accent5">
                      <a:lumMod val="75000"/>
                    </a:schemeClr>
                  </a:solidFill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pPr marL="342900" marR="0" indent="-342900">
                  <a:lnSpc>
                    <a:spcPct val="115000"/>
                  </a:lnSpc>
                  <a:spcBef>
                    <a:spcPts val="0"/>
                  </a:spcBef>
                  <a:spcAft>
                    <a:spcPts val="500"/>
                  </a:spcAft>
                  <a:buAutoNum type="arabicPeriod"/>
                </a:pPr>
                <a:r>
                  <a:rPr lang="th-TH" sz="14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1400" dirty="0">
                    <a:solidFill>
                      <a:schemeClr val="accent5">
                        <a:lumMod val="75000"/>
                      </a:schemeClr>
                    </a:solidFill>
                    <a:effectLst/>
                    <a:ea typeface="Calibri" panose="020F0502020204030204" pitchFamily="34" charset="0"/>
                    <a:cs typeface="Cordia New" panose="020B0304020202020204" pitchFamily="34" charset="-34"/>
                  </a:rPr>
                  <a:t>KVL field winding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r>
                      <a:rPr lang="en-US" sz="1200" i="1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+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𝐿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sub>
                    </m:sSub>
                    <m:f>
                      <m:fPr>
                        <m:ctrlP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accent5">
                                    <a:lumMod val="75000"/>
                                  </a:schemeClr>
                                </a:solidFill>
                                <a:effectLst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ⅆ</m:t>
                        </m:r>
                        <m:r>
                          <a:rPr lang="en-US" sz="1200" i="1">
                            <a:solidFill>
                              <a:schemeClr val="accent5">
                                <a:lumMod val="75000"/>
                              </a:schemeClr>
                            </a:solidFill>
                            <a:effectLst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050" dirty="0">
                  <a:solidFill>
                    <a:schemeClr val="accent5">
                      <a:lumMod val="75000"/>
                    </a:schemeClr>
                  </a:solidFill>
                  <a:effectLst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E8993B-709A-6D1D-63AA-9C4C24AF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954" y="174218"/>
                <a:ext cx="4257046" cy="1091453"/>
              </a:xfrm>
              <a:prstGeom prst="rect">
                <a:avLst/>
              </a:prstGeom>
              <a:blipFill>
                <a:blip r:embed="rId3"/>
                <a:stretch>
                  <a:fillRect l="-430" b="-4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DD05E3-437E-52D6-A862-36435CA0F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63" y="1322727"/>
            <a:ext cx="8414423" cy="5361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4587AF-E033-49C6-DCBF-2A0715022725}"/>
              </a:ext>
            </a:extLst>
          </p:cNvPr>
          <p:cNvSpPr txBox="1"/>
          <p:nvPr/>
        </p:nvSpPr>
        <p:spPr>
          <a:xfrm>
            <a:off x="2081214" y="1759373"/>
            <a:ext cx="77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3AA2-C8C2-017B-A031-50505D33951D}"/>
              </a:ext>
            </a:extLst>
          </p:cNvPr>
          <p:cNvSpPr txBox="1"/>
          <p:nvPr/>
        </p:nvSpPr>
        <p:spPr>
          <a:xfrm>
            <a:off x="8483594" y="1759373"/>
            <a:ext cx="103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8ED2C-CA78-57CD-BF5C-8F6F918FC473}"/>
                  </a:ext>
                </a:extLst>
              </p:cNvPr>
              <p:cNvSpPr txBox="1"/>
              <p:nvPr/>
            </p:nvSpPr>
            <p:spPr>
              <a:xfrm>
                <a:off x="2081213" y="2365296"/>
                <a:ext cx="77938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highlight>
                                <a:srgbClr val="B0FF45"/>
                              </a:highlight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D8ED2C-CA78-57CD-BF5C-8F6F918F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213" y="2365296"/>
                <a:ext cx="77938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2601-492F-ED41-11EE-9AC564406434}"/>
                  </a:ext>
                </a:extLst>
              </p:cNvPr>
              <p:cNvSpPr txBox="1"/>
              <p:nvPr/>
            </p:nvSpPr>
            <p:spPr>
              <a:xfrm>
                <a:off x="6192965" y="1836317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2601-492F-ED41-11EE-9AC564406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965" y="1836317"/>
                <a:ext cx="77938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0BA2B-0E2D-7105-29B2-8D7A83F02872}"/>
                  </a:ext>
                </a:extLst>
              </p:cNvPr>
              <p:cNvSpPr txBox="1"/>
              <p:nvPr/>
            </p:nvSpPr>
            <p:spPr>
              <a:xfrm>
                <a:off x="8302181" y="2272963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0BA2B-0E2D-7105-29B2-8D7A83F02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181" y="2272963"/>
                <a:ext cx="77938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0E6CA7-4E2D-9BA1-F340-795DBFA0A935}"/>
                  </a:ext>
                </a:extLst>
              </p:cNvPr>
              <p:cNvSpPr txBox="1"/>
              <p:nvPr/>
            </p:nvSpPr>
            <p:spPr>
              <a:xfrm>
                <a:off x="10799963" y="2011353"/>
                <a:ext cx="77938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highlight>
                            <a:srgbClr val="B0FF45"/>
                          </a:highlight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75000"/>
                    </a:schemeClr>
                  </a:solidFill>
                  <a:highlight>
                    <a:srgbClr val="B0FF45"/>
                  </a:highlight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0E6CA7-4E2D-9BA1-F340-795DBFA0A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963" y="2011353"/>
                <a:ext cx="779381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C8D9E-4902-7A49-75B0-3077B0D494A2}"/>
              </a:ext>
            </a:extLst>
          </p:cNvPr>
          <p:cNvCxnSpPr>
            <a:cxnSpLocks/>
          </p:cNvCxnSpPr>
          <p:nvPr/>
        </p:nvCxnSpPr>
        <p:spPr>
          <a:xfrm>
            <a:off x="10110786" y="2272963"/>
            <a:ext cx="88944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D88C9-3661-F40F-0F6E-CAE346E625A0}"/>
                  </a:ext>
                </a:extLst>
              </p:cNvPr>
              <p:cNvSpPr txBox="1"/>
              <p:nvPr/>
            </p:nvSpPr>
            <p:spPr>
              <a:xfrm>
                <a:off x="10108184" y="1660167"/>
                <a:ext cx="779381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CD88C9-3661-F40F-0F6E-CAE346E62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84" y="1660167"/>
                <a:ext cx="779381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02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&lt;3. Controlled signals&gt;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587AF-E033-49C6-DCBF-2A0715022725}"/>
              </a:ext>
            </a:extLst>
          </p:cNvPr>
          <p:cNvSpPr txBox="1"/>
          <p:nvPr/>
        </p:nvSpPr>
        <p:spPr>
          <a:xfrm>
            <a:off x="3415289" y="2768749"/>
            <a:ext cx="779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B3AA2-C8C2-017B-A031-50505D33951D}"/>
              </a:ext>
            </a:extLst>
          </p:cNvPr>
          <p:cNvSpPr txBox="1"/>
          <p:nvPr/>
        </p:nvSpPr>
        <p:spPr>
          <a:xfrm>
            <a:off x="7011410" y="1447441"/>
            <a:ext cx="1035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5">
                    <a:lumMod val="75000"/>
                  </a:schemeClr>
                </a:solidFill>
                <a:highlight>
                  <a:srgbClr val="B0FF45"/>
                </a:highlight>
              </a:rPr>
              <a:t>Output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D73E1D-5E0B-87FA-05E1-4AF90193B400}"/>
                  </a:ext>
                </a:extLst>
              </p:cNvPr>
              <p:cNvSpPr/>
              <p:nvPr/>
            </p:nvSpPr>
            <p:spPr>
              <a:xfrm>
                <a:off x="2868168" y="3283233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Armature Voltage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AD73E1D-5E0B-87FA-05E1-4AF90193B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168" y="3283233"/>
                <a:ext cx="1846729" cy="8606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E6D982-2539-5115-523F-C8865AE1D718}"/>
                  </a:ext>
                </a:extLst>
              </p:cNvPr>
              <p:cNvSpPr/>
              <p:nvPr/>
            </p:nvSpPr>
            <p:spPr>
              <a:xfrm>
                <a:off x="6534733" y="1908137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Torque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E6D982-2539-5115-523F-C8865AE1D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1908137"/>
                <a:ext cx="1846729" cy="860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92E179-66AB-A5C1-774D-396960F790C8}"/>
                  </a:ext>
                </a:extLst>
              </p:cNvPr>
              <p:cNvSpPr/>
              <p:nvPr/>
            </p:nvSpPr>
            <p:spPr>
              <a:xfrm>
                <a:off x="6534733" y="3313355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Rotor Speed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E92E179-66AB-A5C1-774D-396960F79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3313355"/>
                <a:ext cx="1846729" cy="8606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BC6C6B-8F18-C585-E937-AAFEB34145B9}"/>
                  </a:ext>
                </a:extLst>
              </p:cNvPr>
              <p:cNvSpPr/>
              <p:nvPr/>
            </p:nvSpPr>
            <p:spPr>
              <a:xfrm>
                <a:off x="6534733" y="4718573"/>
                <a:ext cx="1846729" cy="860612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Position 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>
                    <a:solidFill>
                      <a:srgbClr val="7030A0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0BC6C6B-8F18-C585-E937-AAFEB3414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4733" y="4718573"/>
                <a:ext cx="1846729" cy="8606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2E98FB-6BF1-6D2A-8BA3-A2ACBC5F0BBD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4714897" y="3713539"/>
            <a:ext cx="1819836" cy="3012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EAA3452-CB87-DA60-A7EA-24AAF8312E8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4714897" y="2338443"/>
            <a:ext cx="1819836" cy="137509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5A456FA-0966-55D4-7AB4-820FB2930609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4714897" y="3713539"/>
            <a:ext cx="1819836" cy="143534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BD21A3-E087-4F5D-5733-6404B947CD54}"/>
              </a:ext>
            </a:extLst>
          </p:cNvPr>
          <p:cNvCxnSpPr/>
          <p:nvPr/>
        </p:nvCxnSpPr>
        <p:spPr>
          <a:xfrm>
            <a:off x="6337510" y="4634663"/>
            <a:ext cx="2187388" cy="9915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5ECB82-7BAF-8FFB-8202-34070DF169C3}"/>
              </a:ext>
            </a:extLst>
          </p:cNvPr>
          <p:cNvCxnSpPr>
            <a:cxnSpLocks/>
          </p:cNvCxnSpPr>
          <p:nvPr/>
        </p:nvCxnSpPr>
        <p:spPr>
          <a:xfrm flipH="1">
            <a:off x="6391297" y="4651337"/>
            <a:ext cx="2133601" cy="9749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10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7A43-CE21-10A9-EC74-789096BA3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&lt;4. Torque control DC motor&gt;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18C053-B654-8951-CF62-81FFC2263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20A87-F333-565C-DCC1-E11B847EECD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6/18/2024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F3E69-1220-B294-7B88-C85F85C50542}"/>
                  </a:ext>
                </a:extLst>
              </p:cNvPr>
              <p:cNvSpPr txBox="1"/>
              <p:nvPr/>
            </p:nvSpPr>
            <p:spPr>
              <a:xfrm>
                <a:off x="1061062" y="1290019"/>
                <a:ext cx="5034938" cy="55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Aim for the steady-state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𝑙𝑜𝑎𝑑</m:t>
                        </m:r>
                      </m:sub>
                    </m:sSub>
                    <m:r>
                      <a:rPr lang="en-US" sz="2800" i="1">
                        <a:solidFill>
                          <a:srgbClr val="7030A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  <a:effectLst/>
                    <a:latin typeface="TH SarabunPSK" panose="020B0500040200020003" pitchFamily="34" charset="-34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𝜏</m:t>
                        </m:r>
                      </m:e>
                      <m:sub>
                        <m:r>
                          <a:rPr lang="en-US" sz="2800" i="1">
                            <a:solidFill>
                              <a:srgbClr val="7030A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𝑟𝑒𝑓</m:t>
                        </m:r>
                      </m:sub>
                    </m:sSub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4F3E69-1220-B294-7B88-C85F85C50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62" y="1290019"/>
                <a:ext cx="5034938" cy="557717"/>
              </a:xfrm>
              <a:prstGeom prst="rect">
                <a:avLst/>
              </a:prstGeom>
              <a:blipFill>
                <a:blip r:embed="rId3"/>
                <a:stretch>
                  <a:fillRect l="-969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97ED8-3E85-0974-471E-4C54ECB87E58}"/>
                  </a:ext>
                </a:extLst>
              </p:cNvPr>
              <p:cNvSpPr txBox="1"/>
              <p:nvPr/>
            </p:nvSpPr>
            <p:spPr>
              <a:xfrm>
                <a:off x="862943" y="1944100"/>
                <a:ext cx="16046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i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697ED8-3E85-0974-471E-4C54ECB87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43" y="1944100"/>
                <a:ext cx="1604682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FC7C29B-7426-5C4C-C2DD-8587975CAF3E}"/>
              </a:ext>
            </a:extLst>
          </p:cNvPr>
          <p:cNvSpPr/>
          <p:nvPr/>
        </p:nvSpPr>
        <p:spPr>
          <a:xfrm>
            <a:off x="1091543" y="1968291"/>
            <a:ext cx="32272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DE7A61-C7BF-F5A8-80F6-FF7450D911E8}"/>
              </a:ext>
            </a:extLst>
          </p:cNvPr>
          <p:cNvSpPr/>
          <p:nvPr/>
        </p:nvSpPr>
        <p:spPr>
          <a:xfrm>
            <a:off x="1855784" y="1961106"/>
            <a:ext cx="322729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5BCCBB-A04A-E9A3-A821-6DAFBD95346F}"/>
              </a:ext>
            </a:extLst>
          </p:cNvPr>
          <p:cNvCxnSpPr/>
          <p:nvPr/>
        </p:nvCxnSpPr>
        <p:spPr>
          <a:xfrm>
            <a:off x="2348842" y="2145772"/>
            <a:ext cx="1073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4BD90-91CD-D78D-D407-9928C9755AE2}"/>
                  </a:ext>
                </a:extLst>
              </p:cNvPr>
              <p:cNvSpPr txBox="1"/>
              <p:nvPr/>
            </p:nvSpPr>
            <p:spPr>
              <a:xfrm>
                <a:off x="3384266" y="1936024"/>
                <a:ext cx="690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34BD90-91CD-D78D-D407-9928C9755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266" y="1936024"/>
                <a:ext cx="69028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DDD28EC-BB9F-FACC-E3CB-52708EF5D398}"/>
              </a:ext>
            </a:extLst>
          </p:cNvPr>
          <p:cNvSpPr txBox="1"/>
          <p:nvPr/>
        </p:nvSpPr>
        <p:spPr>
          <a:xfrm>
            <a:off x="2481072" y="2128766"/>
            <a:ext cx="903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Controls</a:t>
            </a:r>
          </a:p>
        </p:txBody>
      </p:sp>
      <p:pic>
        <p:nvPicPr>
          <p:cNvPr id="26" name="Picture 25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E4F2BED1-48B2-8E28-3C64-44B1A0B99B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84" y="2498098"/>
            <a:ext cx="9192486" cy="371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3464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">
      <a:dk1>
        <a:srgbClr val="231F20"/>
      </a:dk1>
      <a:lt1>
        <a:sysClr val="window" lastClr="FFFFFF"/>
      </a:lt1>
      <a:dk2>
        <a:srgbClr val="231F20"/>
      </a:dk2>
      <a:lt2>
        <a:srgbClr val="F1F2F2"/>
      </a:lt2>
      <a:accent1>
        <a:srgbClr val="B0FF45"/>
      </a:accent1>
      <a:accent2>
        <a:srgbClr val="464646"/>
      </a:accent2>
      <a:accent3>
        <a:srgbClr val="428003"/>
      </a:accent3>
      <a:accent4>
        <a:srgbClr val="B0FF45"/>
      </a:accent4>
      <a:accent5>
        <a:srgbClr val="753DFF"/>
      </a:accent5>
      <a:accent6>
        <a:srgbClr val="428003"/>
      </a:accent6>
      <a:hlink>
        <a:srgbClr val="0563C1"/>
      </a:hlink>
      <a:folHlink>
        <a:srgbClr val="954F72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369BE1F4C0DA41910E75AF15D8EDC8" ma:contentTypeVersion="13" ma:contentTypeDescription="Ein neues Dokument erstellen." ma:contentTypeScope="" ma:versionID="c871d68eac1e42ac5350c8e9374f18bd">
  <xsd:schema xmlns:xsd="http://www.w3.org/2001/XMLSchema" xmlns:xs="http://www.w3.org/2001/XMLSchema" xmlns:p="http://schemas.microsoft.com/office/2006/metadata/properties" xmlns:ns2="d13c1cc1-a59d-48c5-a8c2-69a9b780507d" xmlns:ns3="3dc3f8d0-7627-4368-af50-46fa0523f127" targetNamespace="http://schemas.microsoft.com/office/2006/metadata/properties" ma:root="true" ma:fieldsID="aa612a808fb3969a74e6b58287cfe2a0" ns2:_="" ns3:_="">
    <xsd:import namespace="d13c1cc1-a59d-48c5-a8c2-69a9b780507d"/>
    <xsd:import namespace="3dc3f8d0-7627-4368-af50-46fa0523f1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lcf76f155ced4ddcb4097134ff3c332f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c1cc1-a59d-48c5-a8c2-69a9b78050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2beba7c2-58c3-450a-bfb8-f23ebf5041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c3f8d0-7627-4368-af50-46fa0523f12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13c1cc1-a59d-48c5-a8c2-69a9b780507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BD58746-4967-4D86-BE5C-B173E4A24A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c1cc1-a59d-48c5-a8c2-69a9b780507d"/>
    <ds:schemaRef ds:uri="3dc3f8d0-7627-4368-af50-46fa0523f1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70426B-9F6A-4E82-A987-7BBEB601C4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35F477-5A84-472A-AA93-50ABB2FCD3E0}">
  <ds:schemaRefs>
    <ds:schemaRef ds:uri="d13c1cc1-a59d-48c5-a8c2-69a9b780507d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601</Words>
  <Application>Microsoft Office PowerPoint</Application>
  <PresentationFormat>Widescreen</PresentationFormat>
  <Paragraphs>219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Cambria Math</vt:lpstr>
      <vt:lpstr>Segoe UI</vt:lpstr>
      <vt:lpstr>TH SarabunPSK</vt:lpstr>
      <vt:lpstr>Times New Roman</vt:lpstr>
      <vt:lpstr>Work Sans</vt:lpstr>
      <vt:lpstr>Work Sans Light</vt:lpstr>
      <vt:lpstr>Work Sans Medium</vt:lpstr>
      <vt:lpstr>KPIT</vt:lpstr>
      <vt:lpstr>2_KPIT</vt:lpstr>
      <vt:lpstr>&lt;Controller-Plant model for DC motor&gt;</vt:lpstr>
      <vt:lpstr>&lt;Overview&gt;</vt:lpstr>
      <vt:lpstr>&lt;1. Basic Controller-Plant model&gt;</vt:lpstr>
      <vt:lpstr>&lt;2. PID Controller&gt;</vt:lpstr>
      <vt:lpstr>&lt;PID Tuning&gt;</vt:lpstr>
      <vt:lpstr>&lt;3. Implementation of Plant model&gt;</vt:lpstr>
      <vt:lpstr>&lt;3. Implementation of Plant model&gt;</vt:lpstr>
      <vt:lpstr>&lt;3. Controlled signals&gt;</vt:lpstr>
      <vt:lpstr>&lt;4. Torque control DC motor&gt;</vt:lpstr>
      <vt:lpstr>&lt;4. Torque control DC motor&gt;</vt:lpstr>
      <vt:lpstr>&lt;5. Speed control DC motor&gt;</vt:lpstr>
      <vt:lpstr>&lt;5. Speed control DC motor&gt;</vt:lpstr>
      <vt:lpstr>&lt;5. Speed control DC motor&gt;</vt:lpstr>
      <vt:lpstr>&lt;5. Speed control DC motor&gt;</vt:lpstr>
      <vt:lpstr>PowerPoint Presentation</vt:lpstr>
      <vt:lpstr>&lt;Field Weakening&gt;</vt:lpstr>
      <vt:lpstr>&lt;5. Speed control DC motor&gt;</vt:lpstr>
      <vt:lpstr>&lt;5. Speed control DC motor&gt;</vt:lpstr>
      <vt:lpstr>&lt;5. Speed control DC motor&gt;</vt:lpstr>
      <vt:lpstr>&lt;5. Speed control DC motor&gt;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of  Electric Vehicle</dc:title>
  <dc:creator>Panatsara Sangtanu</dc:creator>
  <cp:lastModifiedBy>Chayuth Thanakitkoses</cp:lastModifiedBy>
  <cp:revision>257</cp:revision>
  <dcterms:created xsi:type="dcterms:W3CDTF">2022-03-24T01:44:53Z</dcterms:created>
  <dcterms:modified xsi:type="dcterms:W3CDTF">2024-06-18T10:57:00Z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0x01010040369BE1F4C0DA41910E75AF15D8EDC8</vt:lpwstr>
  </property>
  <property fmtid="{D5CDD505-2E9C-101B-9397-08002B2CF9AE}" pid="3" name="MediaServiceImageTags">
    <vt:lpwstr/>
  </property>
</Properties>
</file>